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9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notesMasterIdLst>
    <p:notesMasterId r:id="rId53"/>
  </p:notesMasterIdLst>
  <p:sldIdLst>
    <p:sldId id="256" r:id="rId2"/>
    <p:sldId id="295" r:id="rId3"/>
    <p:sldId id="297" r:id="rId4"/>
    <p:sldId id="289" r:id="rId5"/>
    <p:sldId id="299" r:id="rId6"/>
    <p:sldId id="288" r:id="rId7"/>
    <p:sldId id="325" r:id="rId8"/>
    <p:sldId id="260" r:id="rId9"/>
    <p:sldId id="296" r:id="rId10"/>
    <p:sldId id="316" r:id="rId11"/>
    <p:sldId id="298" r:id="rId12"/>
    <p:sldId id="261" r:id="rId13"/>
    <p:sldId id="262" r:id="rId14"/>
    <p:sldId id="263" r:id="rId15"/>
    <p:sldId id="264" r:id="rId16"/>
    <p:sldId id="265" r:id="rId17"/>
    <p:sldId id="266" r:id="rId18"/>
    <p:sldId id="324" r:id="rId19"/>
    <p:sldId id="269" r:id="rId20"/>
    <p:sldId id="270" r:id="rId21"/>
    <p:sldId id="307" r:id="rId22"/>
    <p:sldId id="272" r:id="rId23"/>
    <p:sldId id="293" r:id="rId24"/>
    <p:sldId id="311" r:id="rId25"/>
    <p:sldId id="312" r:id="rId26"/>
    <p:sldId id="274" r:id="rId27"/>
    <p:sldId id="275" r:id="rId28"/>
    <p:sldId id="277" r:id="rId29"/>
    <p:sldId id="314" r:id="rId30"/>
    <p:sldId id="315" r:id="rId31"/>
    <p:sldId id="313" r:id="rId32"/>
    <p:sldId id="278" r:id="rId33"/>
    <p:sldId id="294" r:id="rId34"/>
    <p:sldId id="300" r:id="rId35"/>
    <p:sldId id="301" r:id="rId36"/>
    <p:sldId id="302" r:id="rId37"/>
    <p:sldId id="303" r:id="rId38"/>
    <p:sldId id="305" r:id="rId39"/>
    <p:sldId id="306" r:id="rId40"/>
    <p:sldId id="317" r:id="rId41"/>
    <p:sldId id="318" r:id="rId42"/>
    <p:sldId id="323" r:id="rId43"/>
    <p:sldId id="320" r:id="rId44"/>
    <p:sldId id="321" r:id="rId45"/>
    <p:sldId id="322" r:id="rId46"/>
    <p:sldId id="308" r:id="rId47"/>
    <p:sldId id="291" r:id="rId48"/>
    <p:sldId id="309" r:id="rId49"/>
    <p:sldId id="310" r:id="rId50"/>
    <p:sldId id="326" r:id="rId51"/>
    <p:sldId id="327" r:id="rId5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7979"/>
    <a:srgbClr val="CCFF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 pośredni 1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0" autoAdjust="0"/>
    <p:restoredTop sz="96247" autoAdjust="0"/>
  </p:normalViewPr>
  <p:slideViewPr>
    <p:cSldViewPr snapToGrid="0">
      <p:cViewPr varScale="1">
        <p:scale>
          <a:sx n="78" d="100"/>
          <a:sy n="78" d="100"/>
        </p:scale>
        <p:origin x="101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549677924011742"/>
          <c:y val="2.064153175311461E-2"/>
          <c:w val="0.42678154907476779"/>
          <c:h val="0.95182101242228978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Źródła dochodów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77-4B44-88AE-7A0F60E722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77-4B44-88AE-7A0F60E722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E77-4B44-88AE-7A0F60E722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E77-4B44-88AE-7A0F60E722D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E77-4B44-88AE-7A0F60E722D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E77-4B44-88AE-7A0F60E722D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E77-4B44-88AE-7A0F60E722DA}"/>
              </c:ext>
            </c:extLst>
          </c:dPt>
          <c:dLbls>
            <c:dLbl>
              <c:idx val="4"/>
              <c:layout>
                <c:manualLayout>
                  <c:x val="-6.0105186916720272E-3"/>
                  <c:y val="-5.722801251130527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77-4B44-88AE-7A0F60E722DA}"/>
                </c:ext>
              </c:extLst>
            </c:dLbl>
            <c:dLbl>
              <c:idx val="5"/>
              <c:layout>
                <c:manualLayout>
                  <c:x val="-1.202103738334476E-3"/>
                  <c:y val="-6.6766014596522802E-2"/>
                </c:manualLayout>
              </c:layout>
              <c:tx>
                <c:rich>
                  <a:bodyPr/>
                  <a:lstStyle/>
                  <a:p>
                    <a:fld id="{25451315-B4BD-40D5-85F6-752B186378ED}" type="PERCENTAGE">
                      <a:rPr lang="en-US" sz="1400"/>
                      <a:pPr/>
                      <a:t>[PROCENTOWE]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E77-4B44-88AE-7A0F60E722DA}"/>
                </c:ext>
              </c:extLst>
            </c:dLbl>
            <c:dLbl>
              <c:idx val="6"/>
              <c:layout>
                <c:manualLayout>
                  <c:x val="1.8031556075015817E-3"/>
                  <c:y val="-0.1502234389642030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695767799748822E-2"/>
                      <c:h val="4.43993997066876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E77-4B44-88AE-7A0F60E722D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Arkusz1!$A$2:$A$8</c:f>
              <c:strCache>
                <c:ptCount val="7"/>
                <c:pt idx="0">
                  <c:v>udziały w podatkach PIT i CIT</c:v>
                </c:pt>
                <c:pt idx="1">
                  <c:v>podatki i opłaty lokalne</c:v>
                </c:pt>
                <c:pt idx="2">
                  <c:v>dotacje celowe na zadania inwestycyjne</c:v>
                </c:pt>
                <c:pt idx="3">
                  <c:v>subwencja ogólna</c:v>
                </c:pt>
                <c:pt idx="4">
                  <c:v>pozostałe dochody</c:v>
                </c:pt>
                <c:pt idx="5">
                  <c:v>dotacje celowe na zadania bieżące</c:v>
                </c:pt>
                <c:pt idx="6">
                  <c:v>dochody ze sprzedaży majątku</c:v>
                </c:pt>
              </c:strCache>
            </c:strRef>
          </c:cat>
          <c:val>
            <c:numRef>
              <c:f>Arkusz1!$B$2:$B$8</c:f>
              <c:numCache>
                <c:formatCode>#,##0.00</c:formatCode>
                <c:ptCount val="7"/>
                <c:pt idx="0">
                  <c:v>106503507</c:v>
                </c:pt>
                <c:pt idx="1">
                  <c:v>47802595</c:v>
                </c:pt>
                <c:pt idx="2">
                  <c:v>19857380</c:v>
                </c:pt>
                <c:pt idx="3">
                  <c:v>19424687</c:v>
                </c:pt>
                <c:pt idx="4">
                  <c:v>12067868</c:v>
                </c:pt>
                <c:pt idx="5">
                  <c:v>6073628</c:v>
                </c:pt>
                <c:pt idx="6">
                  <c:v>220000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E77-4B44-88AE-7A0F60E722D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8.5834939608958501E-3"/>
          <c:y val="0.16585477866108606"/>
          <c:w val="0.41294667619262887"/>
          <c:h val="0.697584858931417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j-lt"/>
              <a:ea typeface="+mn-ea"/>
              <a:cs typeface="Segoe UI Light" panose="020B0502040204020203" pitchFamily="34" charset="0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Drogi publiczne i transport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wykonanie 2021</c:v>
                </c:pt>
                <c:pt idx="1">
                  <c:v>wykonanie 2022</c:v>
                </c:pt>
                <c:pt idx="2">
                  <c:v>wykonanie 2023</c:v>
                </c:pt>
                <c:pt idx="3">
                  <c:v>wykonanie 2024</c:v>
                </c:pt>
                <c:pt idx="4">
                  <c:v>planowane wykonanie 2025</c:v>
                </c:pt>
                <c:pt idx="5">
                  <c:v>plan 2026</c:v>
                </c:pt>
              </c:strCache>
            </c:strRef>
          </c:cat>
          <c:val>
            <c:numRef>
              <c:f>Arkusz1!$B$2:$B$7</c:f>
              <c:numCache>
                <c:formatCode>#,##0</c:formatCode>
                <c:ptCount val="6"/>
                <c:pt idx="0">
                  <c:v>3054390</c:v>
                </c:pt>
                <c:pt idx="1">
                  <c:v>3991660</c:v>
                </c:pt>
                <c:pt idx="2">
                  <c:v>4188000</c:v>
                </c:pt>
                <c:pt idx="3">
                  <c:v>4423341</c:v>
                </c:pt>
                <c:pt idx="4">
                  <c:v>6759570</c:v>
                </c:pt>
                <c:pt idx="5">
                  <c:v>6700000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1D-4133-8BD7-4A1E090D6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53429392"/>
        <c:axId val="253431568"/>
      </c:barChart>
      <c:catAx>
        <c:axId val="25342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Segoe UI Light" panose="020B0502040204020203" pitchFamily="34" charset="0"/>
              </a:defRPr>
            </a:pPr>
            <a:endParaRPr lang="pl-PL"/>
          </a:p>
        </c:txPr>
        <c:crossAx val="253431568"/>
        <c:crosses val="autoZero"/>
        <c:auto val="1"/>
        <c:lblAlgn val="ctr"/>
        <c:lblOffset val="100"/>
        <c:noMultiLvlLbl val="0"/>
      </c:catAx>
      <c:valAx>
        <c:axId val="253431568"/>
        <c:scaling>
          <c:orientation val="minMax"/>
          <c:max val="71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Segoe UI Light" panose="020B0502040204020203" pitchFamily="34" charset="0"/>
              </a:defRPr>
            </a:pPr>
            <a:endParaRPr lang="pl-PL"/>
          </a:p>
        </c:txPr>
        <c:crossAx val="25342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Subwencja oświatowa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4000"/>
                  </a:schemeClr>
                </a:gs>
                <a:gs pos="100000">
                  <a:schemeClr val="accent2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2901235822031284E-2"/>
                  <c:y val="-2.6189066085530602E-3"/>
                </c:manualLayout>
              </c:layout>
              <c:tx>
                <c:rich>
                  <a:bodyPr/>
                  <a:lstStyle/>
                  <a:p>
                    <a:fld id="{2F33BBCA-7B08-4960-9C29-BAB02C7D52BB}" type="VALUE">
                      <a:rPr lang="en-US" sz="1050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336-4749-ABDE-186E02643675}"/>
                </c:ext>
              </c:extLst>
            </c:dLbl>
            <c:dLbl>
              <c:idx val="1"/>
              <c:layout>
                <c:manualLayout>
                  <c:x val="2.1111113163323921E-2"/>
                  <c:y val="-5.2378132171062167E-3"/>
                </c:manualLayout>
              </c:layout>
              <c:numFmt formatCode="#,##0_ ;\-#,##0\ " sourceLinked="0"/>
              <c:spPr>
                <a:noFill/>
                <a:ln>
                  <a:noFill/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36-4749-ABDE-186E02643675}"/>
                </c:ext>
              </c:extLst>
            </c:dLbl>
            <c:dLbl>
              <c:idx val="2"/>
              <c:layout>
                <c:manualLayout>
                  <c:x val="2.3456792403693159E-2"/>
                  <c:y val="2.6189066085530602E-3"/>
                </c:manualLayout>
              </c:layout>
              <c:numFmt formatCode="#,##0_ ;\-#,##0\ " sourceLinked="0"/>
              <c:spPr>
                <a:noFill/>
                <a:ln>
                  <a:noFill/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36-4749-ABDE-186E02643675}"/>
                </c:ext>
              </c:extLst>
            </c:dLbl>
            <c:dLbl>
              <c:idx val="3"/>
              <c:layout>
                <c:manualLayout>
                  <c:x val="2.1111113163323921E-2"/>
                  <c:y val="0"/>
                </c:manualLayout>
              </c:layout>
              <c:numFmt formatCode="#,##0_ ;\-#,##0\ " sourceLinked="0"/>
              <c:spPr>
                <a:noFill/>
                <a:ln>
                  <a:noFill/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36-4749-ABDE-186E02643675}"/>
                </c:ext>
              </c:extLst>
            </c:dLbl>
            <c:dLbl>
              <c:idx val="4"/>
              <c:layout>
                <c:manualLayout>
                  <c:x val="1.5246915062400522E-2"/>
                  <c:y val="-2.6189066085531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336-4749-ABDE-186E02643675}"/>
                </c:ext>
              </c:extLst>
            </c:dLbl>
            <c:dLbl>
              <c:idx val="5"/>
              <c:layout>
                <c:manualLayout>
                  <c:x val="1.5246915062400609E-2"/>
                  <c:y val="4.9759225562508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336-4749-ABDE-186E02643675}"/>
                </c:ext>
              </c:extLst>
            </c:dLbl>
            <c:numFmt formatCode="#,##0_ ;\-#,##0\ 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wykonanie 2021</c:v>
                </c:pt>
                <c:pt idx="1">
                  <c:v>wykonanie 2022</c:v>
                </c:pt>
                <c:pt idx="2">
                  <c:v>wykonanie 2023</c:v>
                </c:pt>
                <c:pt idx="3">
                  <c:v>wykonanie 2024</c:v>
                </c:pt>
                <c:pt idx="4">
                  <c:v>planowane wykonanie 2025</c:v>
                </c:pt>
                <c:pt idx="5">
                  <c:v>plan 2026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21074863</c:v>
                </c:pt>
                <c:pt idx="1">
                  <c:v>24433396</c:v>
                </c:pt>
                <c:pt idx="2">
                  <c:v>30090504</c:v>
                </c:pt>
                <c:pt idx="3">
                  <c:v>43915170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36-4749-ABDE-186E02643675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Wydatki ponad subwencję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4000"/>
                  </a:schemeClr>
                </a:gs>
                <a:gs pos="100000">
                  <a:schemeClr val="accent3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7592594302769955E-2"/>
                  <c:y val="2.6189066085529644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36-4749-ABDE-186E02643675}"/>
                </c:ext>
              </c:extLst>
            </c:dLbl>
            <c:dLbl>
              <c:idx val="1"/>
              <c:layout>
                <c:manualLayout>
                  <c:x val="-1.8765433922954596E-2"/>
                  <c:y val="1.3094533042765302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336-4749-ABDE-186E02643675}"/>
                </c:ext>
              </c:extLst>
            </c:dLbl>
            <c:dLbl>
              <c:idx val="2"/>
              <c:layout>
                <c:manualLayout>
                  <c:x val="-1.9938273543139342E-2"/>
                  <c:y val="1.3094533042765349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36-4749-ABDE-186E02643675}"/>
                </c:ext>
              </c:extLst>
            </c:dLbl>
            <c:dLbl>
              <c:idx val="3"/>
              <c:layout>
                <c:manualLayout>
                  <c:x val="-1.0555556581661961E-2"/>
                  <c:y val="5.2378132171061204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336-4749-ABDE-186E02643675}"/>
                </c:ext>
              </c:extLst>
            </c:dLbl>
            <c:dLbl>
              <c:idx val="4"/>
              <c:layout>
                <c:manualLayout>
                  <c:x val="-1.759259430277002E-2"/>
                  <c:y val="1.5713439651318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336-4749-ABDE-186E02643675}"/>
                </c:ext>
              </c:extLst>
            </c:dLbl>
            <c:dLbl>
              <c:idx val="5"/>
              <c:layout>
                <c:manualLayout>
                  <c:x val="-1.5246915062400609E-2"/>
                  <c:y val="-2.3570159476977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336-4749-ABDE-186E0264367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wykonanie 2021</c:v>
                </c:pt>
                <c:pt idx="1">
                  <c:v>wykonanie 2022</c:v>
                </c:pt>
                <c:pt idx="2">
                  <c:v>wykonanie 2023</c:v>
                </c:pt>
                <c:pt idx="3">
                  <c:v>wykonanie 2024</c:v>
                </c:pt>
                <c:pt idx="4">
                  <c:v>planowane wykonanie 2025</c:v>
                </c:pt>
                <c:pt idx="5">
                  <c:v>plan 2026</c:v>
                </c:pt>
              </c:strCache>
            </c:strRef>
          </c:cat>
          <c:val>
            <c:numRef>
              <c:f>Arkusz1!$D$2:$D$7</c:f>
              <c:numCache>
                <c:formatCode>General</c:formatCode>
                <c:ptCount val="6"/>
                <c:pt idx="0">
                  <c:v>21875616.799999997</c:v>
                </c:pt>
                <c:pt idx="1">
                  <c:v>27575110.850000001</c:v>
                </c:pt>
                <c:pt idx="2">
                  <c:v>34244472.670000002</c:v>
                </c:pt>
                <c:pt idx="3">
                  <c:v>40379512.219999999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336-4749-ABDE-186E02643675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Potrzeby oświatowe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5.9814820629417773E-2"/>
                  <c:y val="-2.0951252868424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2D-4BC1-82C4-54C59AA59D4E}"/>
                </c:ext>
              </c:extLst>
            </c:dLbl>
            <c:dLbl>
              <c:idx val="1"/>
              <c:layout>
                <c:manualLayout>
                  <c:x val="5.8641981009233068E-2"/>
                  <c:y val="2.8807972694083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2D-4BC1-82C4-54C59AA59D4E}"/>
                </c:ext>
              </c:extLst>
            </c:dLbl>
            <c:dLbl>
              <c:idx val="2"/>
              <c:layout>
                <c:manualLayout>
                  <c:x val="6.4506179110156339E-2"/>
                  <c:y val="7.856719825659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2D-4BC1-82C4-54C59AA59D4E}"/>
                </c:ext>
              </c:extLst>
            </c:dLbl>
            <c:dLbl>
              <c:idx val="3"/>
              <c:layout>
                <c:manualLayout>
                  <c:x val="5.9814820629417773E-2"/>
                  <c:y val="0.102137357733569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2D-4BC1-82C4-54C59AA59D4E}"/>
                </c:ext>
              </c:extLst>
            </c:dLbl>
            <c:dLbl>
              <c:idx val="4"/>
              <c:layout>
                <c:manualLayout>
                  <c:x val="1.6419754682585185E-2"/>
                  <c:y val="5.2378132171061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2D-4BC1-82C4-54C59AA59D4E}"/>
                </c:ext>
              </c:extLst>
            </c:dLbl>
            <c:dLbl>
              <c:idx val="5"/>
              <c:layout>
                <c:manualLayout>
                  <c:x val="1.6419754682585271E-2"/>
                  <c:y val="3.1426879302636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D2D-4BC1-82C4-54C59AA59D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Arkusz1!$A$2:$A$7</c:f>
              <c:strCache>
                <c:ptCount val="6"/>
                <c:pt idx="0">
                  <c:v>wykonanie 2021</c:v>
                </c:pt>
                <c:pt idx="1">
                  <c:v>wykonanie 2022</c:v>
                </c:pt>
                <c:pt idx="2">
                  <c:v>wykonanie 2023</c:v>
                </c:pt>
                <c:pt idx="3">
                  <c:v>wykonanie 2024</c:v>
                </c:pt>
                <c:pt idx="4">
                  <c:v>planowane wykonanie 2025</c:v>
                </c:pt>
                <c:pt idx="5">
                  <c:v>plan 2026</c:v>
                </c:pt>
              </c:strCache>
            </c:strRef>
          </c:cat>
          <c:val>
            <c:numRef>
              <c:f>Arkusz1!$E$2:$E$7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#,##0">
                  <c:v>54648538</c:v>
                </c:pt>
                <c:pt idx="5" formatCode="#,##0">
                  <c:v>67605871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2D-4BC1-82C4-54C59AA59D4E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Wydatki ponad potrzeby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8000"/>
                    <a:lumMod val="114000"/>
                  </a:schemeClr>
                </a:gs>
                <a:gs pos="100000">
                  <a:schemeClr val="accent5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5.9814820629417773E-2"/>
                  <c:y val="-4.1902505736848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D2D-4BC1-82C4-54C59AA59D4E}"/>
                </c:ext>
              </c:extLst>
            </c:dLbl>
            <c:dLbl>
              <c:idx val="1"/>
              <c:layout>
                <c:manualLayout>
                  <c:x val="-4.4567905567017167E-2"/>
                  <c:y val="-0.227844874944116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D2D-4BC1-82C4-54C59AA59D4E}"/>
                </c:ext>
              </c:extLst>
            </c:dLbl>
            <c:dLbl>
              <c:idx val="2"/>
              <c:layout>
                <c:manualLayout>
                  <c:x val="-4.8086424427571148E-2"/>
                  <c:y val="-0.15189658329607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D2D-4BC1-82C4-54C59AA59D4E}"/>
                </c:ext>
              </c:extLst>
            </c:dLbl>
            <c:dLbl>
              <c:idx val="3"/>
              <c:layout>
                <c:manualLayout>
                  <c:x val="-8.7962971513849672E-2"/>
                  <c:y val="-4.714031895395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2D-4BC1-82C4-54C59AA59D4E}"/>
                </c:ext>
              </c:extLst>
            </c:dLbl>
            <c:dLbl>
              <c:idx val="4"/>
              <c:layout>
                <c:manualLayout>
                  <c:x val="1.7592594302769934E-2"/>
                  <c:y val="-2.4006366588141016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D2D-4BC1-82C4-54C59AA59D4E}"/>
                </c:ext>
              </c:extLst>
            </c:dLbl>
            <c:dLbl>
              <c:idx val="5"/>
              <c:layout>
                <c:manualLayout>
                  <c:x val="1.6419754682585271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D2D-4BC1-82C4-54C59AA59D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Arkusz1!$A$2:$A$7</c:f>
              <c:strCache>
                <c:ptCount val="6"/>
                <c:pt idx="0">
                  <c:v>wykonanie 2021</c:v>
                </c:pt>
                <c:pt idx="1">
                  <c:v>wykonanie 2022</c:v>
                </c:pt>
                <c:pt idx="2">
                  <c:v>wykonanie 2023</c:v>
                </c:pt>
                <c:pt idx="3">
                  <c:v>wykonanie 2024</c:v>
                </c:pt>
                <c:pt idx="4">
                  <c:v>planowane wykonanie 2025</c:v>
                </c:pt>
                <c:pt idx="5">
                  <c:v>plan 2026</c:v>
                </c:pt>
              </c:strCache>
            </c:strRef>
          </c:cat>
          <c:val>
            <c:numRef>
              <c:f>Arkusz1!$F$2:$F$7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#,##0">
                  <c:v>40304427</c:v>
                </c:pt>
                <c:pt idx="5" formatCode="#,##0">
                  <c:v>33427710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2D-4BC1-82C4-54C59AA59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9527872"/>
        <c:axId val="829522976"/>
      </c:barChar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Wydatki bieżące na oświatę ogółem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tint val="96000"/>
                      <a:lumMod val="104000"/>
                    </a:schemeClr>
                  </a:gs>
                  <a:gs pos="100000">
                    <a:schemeClr val="accent1">
                      <a:shade val="98000"/>
                      <a:lumMod val="94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wykonanie 2021</c:v>
                </c:pt>
                <c:pt idx="1">
                  <c:v>wykonanie 2022</c:v>
                </c:pt>
                <c:pt idx="2">
                  <c:v>wykonanie 2023</c:v>
                </c:pt>
                <c:pt idx="3">
                  <c:v>wykonanie 2024</c:v>
                </c:pt>
                <c:pt idx="4">
                  <c:v>planowane wykonanie 2025</c:v>
                </c:pt>
                <c:pt idx="5">
                  <c:v>plan 2026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42950479.799999997</c:v>
                </c:pt>
                <c:pt idx="1">
                  <c:v>52008506.850000001</c:v>
                </c:pt>
                <c:pt idx="2">
                  <c:v>64334976.670000002</c:v>
                </c:pt>
                <c:pt idx="3">
                  <c:v>84294682.219999999</c:v>
                </c:pt>
                <c:pt idx="4" formatCode="#,##0">
                  <c:v>94952965</c:v>
                </c:pt>
                <c:pt idx="5" formatCode="#,##0">
                  <c:v>101033581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336-4749-ABDE-186E026436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527872"/>
        <c:axId val="829522976"/>
      </c:lineChart>
      <c:catAx>
        <c:axId val="82952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pl-PL"/>
          </a:p>
        </c:txPr>
        <c:crossAx val="829522976"/>
        <c:crosses val="autoZero"/>
        <c:auto val="1"/>
        <c:lblAlgn val="ctr"/>
        <c:lblOffset val="100"/>
        <c:noMultiLvlLbl val="0"/>
      </c:catAx>
      <c:valAx>
        <c:axId val="82952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pl-PL"/>
          </a:p>
        </c:txPr>
        <c:crossAx val="82952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Pomoc społeczna i Rodzina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wykonanie 2021</c:v>
                </c:pt>
                <c:pt idx="1">
                  <c:v>wykonanie 2022</c:v>
                </c:pt>
                <c:pt idx="2">
                  <c:v>wykonanie 2023</c:v>
                </c:pt>
                <c:pt idx="3">
                  <c:v>wykonanie 2024</c:v>
                </c:pt>
                <c:pt idx="4">
                  <c:v>planowane wykonanie 2025</c:v>
                </c:pt>
                <c:pt idx="5">
                  <c:v>plan 2026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32882937.789999999</c:v>
                </c:pt>
                <c:pt idx="1">
                  <c:v>19884942.940000001</c:v>
                </c:pt>
                <c:pt idx="2">
                  <c:v>7988801.7199999997</c:v>
                </c:pt>
                <c:pt idx="3">
                  <c:v>10592022.310000001</c:v>
                </c:pt>
                <c:pt idx="4">
                  <c:v>11619465.6</c:v>
                </c:pt>
                <c:pt idx="5">
                  <c:v>10220448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6B-4FE3-8A42-D82C14B16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29526784"/>
        <c:axId val="829530592"/>
      </c:barChart>
      <c:catAx>
        <c:axId val="82952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Segoe UI Light" panose="020B0502040204020203" pitchFamily="34" charset="0"/>
              </a:defRPr>
            </a:pPr>
            <a:endParaRPr lang="pl-PL"/>
          </a:p>
        </c:txPr>
        <c:crossAx val="829530592"/>
        <c:crosses val="autoZero"/>
        <c:auto val="1"/>
        <c:lblAlgn val="ctr"/>
        <c:lblOffset val="100"/>
        <c:noMultiLvlLbl val="0"/>
      </c:catAx>
      <c:valAx>
        <c:axId val="82953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Segoe UI Light" panose="020B0502040204020203" pitchFamily="34" charset="0"/>
              </a:defRPr>
            </a:pPr>
            <a:endParaRPr lang="pl-PL"/>
          </a:p>
        </c:txPr>
        <c:crossAx val="82952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Gospodarka komunalna i ochrona środowiska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wykonanie 2021</c:v>
                </c:pt>
                <c:pt idx="1">
                  <c:v>wykonanie 2022</c:v>
                </c:pt>
                <c:pt idx="2">
                  <c:v>wykonanie 2023</c:v>
                </c:pt>
                <c:pt idx="3">
                  <c:v>wykonanie 2024</c:v>
                </c:pt>
                <c:pt idx="4">
                  <c:v>planowane wykonanie 2025</c:v>
                </c:pt>
                <c:pt idx="5">
                  <c:v>plan 2026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12308480</c:v>
                </c:pt>
                <c:pt idx="1">
                  <c:v>12225850</c:v>
                </c:pt>
                <c:pt idx="2">
                  <c:v>12672759</c:v>
                </c:pt>
                <c:pt idx="3">
                  <c:v>13725077</c:v>
                </c:pt>
                <c:pt idx="4">
                  <c:v>19946013</c:v>
                </c:pt>
                <c:pt idx="5">
                  <c:v>20138160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E2-4FBB-B909-08E6A7976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29519168"/>
        <c:axId val="829534400"/>
      </c:barChart>
      <c:catAx>
        <c:axId val="82951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pl-PL"/>
          </a:p>
        </c:txPr>
        <c:crossAx val="829534400"/>
        <c:crosses val="autoZero"/>
        <c:auto val="1"/>
        <c:lblAlgn val="ctr"/>
        <c:lblOffset val="100"/>
        <c:noMultiLvlLbl val="0"/>
      </c:catAx>
      <c:valAx>
        <c:axId val="829534400"/>
        <c:scaling>
          <c:orientation val="minMax"/>
          <c:max val="21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pl-PL"/>
          </a:p>
        </c:txPr>
        <c:crossAx val="82951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Dochody z tytułu opłat komunalnych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8765433922954596E-2"/>
                  <c:y val="9.95184511250162E-2"/>
                </c:manualLayout>
              </c:layout>
              <c:tx>
                <c:rich>
                  <a:bodyPr rot="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F33BBCA-7B08-4960-9C29-BAB02C7D52BB}" type="VALUE">
                      <a:rPr lang="en-US" sz="1200"/>
                      <a:pPr>
                        <a:defRPr sz="1200" b="1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defRPr>
                      </a:pPr>
                      <a:t>[WARTOŚĆ]</a:t>
                    </a:fld>
                    <a:endParaRPr lang="pl-PL"/>
                  </a:p>
                </c:rich>
              </c:tx>
              <c:numFmt formatCode="#,##0_ ;\-#,##0\ " sourceLinked="0"/>
              <c:spPr>
                <a:noFill/>
                <a:ln>
                  <a:noFill/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336-4749-ABDE-186E02643675}"/>
                </c:ext>
              </c:extLst>
            </c:dLbl>
            <c:dLbl>
              <c:idx val="1"/>
              <c:layout>
                <c:manualLayout>
                  <c:x val="2.3456792403693201E-2"/>
                  <c:y val="0.13618314364475914"/>
                </c:manualLayout>
              </c:layout>
              <c:numFmt formatCode="#,##0_ ;\-#,##0\ " sourceLinked="0"/>
              <c:spPr>
                <a:noFill/>
                <a:ln>
                  <a:noFill/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36-4749-ABDE-186E02643675}"/>
                </c:ext>
              </c:extLst>
            </c:dLbl>
            <c:dLbl>
              <c:idx val="2"/>
              <c:layout>
                <c:manualLayout>
                  <c:x val="2.4629632023877905E-2"/>
                  <c:y val="0.117850797384887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36-4749-ABDE-186E02643675}"/>
                </c:ext>
              </c:extLst>
            </c:dLbl>
            <c:dLbl>
              <c:idx val="3"/>
              <c:layout>
                <c:manualLayout>
                  <c:x val="2.4629632023877905E-2"/>
                  <c:y val="0.13880205025331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36-4749-ABDE-186E02643675}"/>
                </c:ext>
              </c:extLst>
            </c:dLbl>
            <c:dLbl>
              <c:idx val="4"/>
              <c:layout>
                <c:manualLayout>
                  <c:x val="2.3456792403693159E-2"/>
                  <c:y val="0.206893622075691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336-4749-ABDE-186E02643675}"/>
                </c:ext>
              </c:extLst>
            </c:dLbl>
            <c:dLbl>
              <c:idx val="5"/>
              <c:layout>
                <c:manualLayout>
                  <c:x val="2.1111113163323921E-2"/>
                  <c:y val="0.217369248509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336-4749-ABDE-186E02643675}"/>
                </c:ext>
              </c:extLst>
            </c:dLbl>
            <c:numFmt formatCode="#,##0_ ;\-#,##0\ 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wykonanie 2021</c:v>
                </c:pt>
                <c:pt idx="1">
                  <c:v>wykonanie 2022</c:v>
                </c:pt>
                <c:pt idx="2">
                  <c:v>wykonanie 2023</c:v>
                </c:pt>
                <c:pt idx="3">
                  <c:v>wykonanie 2024</c:v>
                </c:pt>
                <c:pt idx="4">
                  <c:v>planowane wykonanie 2025</c:v>
                </c:pt>
                <c:pt idx="5">
                  <c:v>plan 2026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5920956</c:v>
                </c:pt>
                <c:pt idx="1">
                  <c:v>6682581</c:v>
                </c:pt>
                <c:pt idx="2">
                  <c:v>6776370</c:v>
                </c:pt>
                <c:pt idx="3">
                  <c:v>7201224</c:v>
                </c:pt>
                <c:pt idx="4" formatCode="#,##0">
                  <c:v>9326821</c:v>
                </c:pt>
                <c:pt idx="5" formatCode="#,##0.00">
                  <c:v>9828000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36-4749-ABDE-186E02643675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Wydatki ponad dochody</c:v>
                </c:pt>
              </c:strCache>
            </c:strRef>
          </c:tx>
          <c:spPr>
            <a:solidFill>
              <a:srgbClr val="FF7979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4629632023877929E-2"/>
                  <c:y val="5.2378132171061159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36-4749-ABDE-186E02643675}"/>
                </c:ext>
              </c:extLst>
            </c:dLbl>
            <c:dLbl>
              <c:idx val="1"/>
              <c:layout>
                <c:manualLayout>
                  <c:x val="-2.462963202387795E-2"/>
                  <c:y val="3.9283599128295904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336-4749-ABDE-186E02643675}"/>
                </c:ext>
              </c:extLst>
            </c:dLbl>
            <c:dLbl>
              <c:idx val="2"/>
              <c:layout>
                <c:manualLayout>
                  <c:x val="-2.5802471644062568E-2"/>
                  <c:y val="4.4521412345402023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36-4749-ABDE-186E02643675}"/>
                </c:ext>
              </c:extLst>
            </c:dLbl>
            <c:dLbl>
              <c:idx val="3"/>
              <c:layout>
                <c:manualLayout>
                  <c:x val="-2.3456792403693329E-2"/>
                  <c:y val="4.1902711949967746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336-4749-ABDE-186E02643675}"/>
                </c:ext>
              </c:extLst>
            </c:dLbl>
            <c:dLbl>
              <c:idx val="4"/>
              <c:layout>
                <c:manualLayout>
                  <c:x val="-2.1111113163324004E-2"/>
                  <c:y val="6.8091571822379571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336-4749-ABDE-186E0264367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336-4749-ABDE-186E0264367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Arkusz1!$A$2:$A$7</c:f>
              <c:strCache>
                <c:ptCount val="6"/>
                <c:pt idx="0">
                  <c:v>wykonanie 2021</c:v>
                </c:pt>
                <c:pt idx="1">
                  <c:v>wykonanie 2022</c:v>
                </c:pt>
                <c:pt idx="2">
                  <c:v>wykonanie 2023</c:v>
                </c:pt>
                <c:pt idx="3">
                  <c:v>wykonanie 2024</c:v>
                </c:pt>
                <c:pt idx="4">
                  <c:v>planowane wykonanie 2025</c:v>
                </c:pt>
                <c:pt idx="5">
                  <c:v>plan 2026</c:v>
                </c:pt>
              </c:strCache>
            </c:strRef>
          </c:cat>
          <c:val>
            <c:numRef>
              <c:f>Arkusz1!$D$2:$D$7</c:f>
              <c:numCache>
                <c:formatCode>General</c:formatCode>
                <c:ptCount val="6"/>
                <c:pt idx="0">
                  <c:v>673118</c:v>
                </c:pt>
                <c:pt idx="1">
                  <c:v>-524180</c:v>
                </c:pt>
                <c:pt idx="2">
                  <c:v>303824</c:v>
                </c:pt>
                <c:pt idx="3">
                  <c:v>945567</c:v>
                </c:pt>
                <c:pt idx="4">
                  <c:v>1093821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336-4749-ABDE-186E026436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29527872"/>
        <c:axId val="829522976"/>
      </c:barChar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Wydatki ogółem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tint val="96000"/>
                      <a:lumMod val="104000"/>
                    </a:schemeClr>
                  </a:gs>
                  <a:gs pos="100000">
                    <a:schemeClr val="accent1">
                      <a:shade val="98000"/>
                      <a:lumMod val="94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</c:marker>
          <c:dLbls>
            <c:dLbl>
              <c:idx val="1"/>
              <c:layout>
                <c:manualLayout>
                  <c:x val="-4.1031840286948604E-2"/>
                  <c:y val="-6.55904129046520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7F-4E23-BCE6-0A66AF73767A}"/>
                </c:ext>
              </c:extLst>
            </c:dLbl>
            <c:dLbl>
              <c:idx val="3"/>
              <c:layout>
                <c:manualLayout>
                  <c:x val="-4.6157149427155576E-2"/>
                  <c:y val="-6.30698699537587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0F-4852-84A7-5F789AD8B61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Arkusz1!$A$2:$A$7</c:f>
              <c:strCache>
                <c:ptCount val="6"/>
                <c:pt idx="0">
                  <c:v>wykonanie 2021</c:v>
                </c:pt>
                <c:pt idx="1">
                  <c:v>wykonanie 2022</c:v>
                </c:pt>
                <c:pt idx="2">
                  <c:v>wykonanie 2023</c:v>
                </c:pt>
                <c:pt idx="3">
                  <c:v>wykonanie 2024</c:v>
                </c:pt>
                <c:pt idx="4">
                  <c:v>planowane wykonanie 2025</c:v>
                </c:pt>
                <c:pt idx="5">
                  <c:v>plan 2026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6594074</c:v>
                </c:pt>
                <c:pt idx="1">
                  <c:v>6158401</c:v>
                </c:pt>
                <c:pt idx="2">
                  <c:v>7080194</c:v>
                </c:pt>
                <c:pt idx="3">
                  <c:v>8146791</c:v>
                </c:pt>
                <c:pt idx="4" formatCode="#,##0">
                  <c:v>10420642</c:v>
                </c:pt>
                <c:pt idx="5" formatCode="#,##0">
                  <c:v>9828001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336-4749-ABDE-186E026436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527872"/>
        <c:axId val="829522976"/>
      </c:lineChart>
      <c:catAx>
        <c:axId val="82952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pl-PL"/>
          </a:p>
        </c:txPr>
        <c:crossAx val="829522976"/>
        <c:crosses val="autoZero"/>
        <c:auto val="1"/>
        <c:lblAlgn val="ctr"/>
        <c:lblOffset val="100"/>
        <c:noMultiLvlLbl val="0"/>
      </c:catAx>
      <c:valAx>
        <c:axId val="829522976"/>
        <c:scaling>
          <c:orientation val="minMax"/>
          <c:max val="11000000"/>
          <c:min val="-11000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pl-PL"/>
          </a:p>
        </c:txPr>
        <c:crossAx val="82952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Wydatki bieżące</c:v>
                </c:pt>
              </c:strCache>
            </c:strRef>
          </c:tx>
          <c:spPr>
            <a:solidFill>
              <a:srgbClr val="CCCCFF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wykonanie 2021</c:v>
                </c:pt>
                <c:pt idx="1">
                  <c:v>wykonanie 2022</c:v>
                </c:pt>
                <c:pt idx="2">
                  <c:v>wykonanie 2023</c:v>
                </c:pt>
                <c:pt idx="3">
                  <c:v>wykonanie 2024</c:v>
                </c:pt>
                <c:pt idx="4">
                  <c:v>planowane wykonanie 2025</c:v>
                </c:pt>
                <c:pt idx="5">
                  <c:v>plan 2026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1376158.48</c:v>
                </c:pt>
                <c:pt idx="1">
                  <c:v>1911537.6</c:v>
                </c:pt>
                <c:pt idx="2">
                  <c:v>1994213.2400000002</c:v>
                </c:pt>
                <c:pt idx="3">
                  <c:v>2439786.6799999997</c:v>
                </c:pt>
                <c:pt idx="4" formatCode="#,##0">
                  <c:v>3017668</c:v>
                </c:pt>
                <c:pt idx="5" formatCode="#,##0">
                  <c:v>2459952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94-4EB3-840A-7186DED9627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Wydatki inwestycyjne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dLbl>
              <c:idx val="5"/>
              <c:layout>
                <c:manualLayout>
                  <c:x val="-1.6984988257161017E-16"/>
                  <c:y val="-2.66635200109389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A3-40C0-8EF1-ACA60EB9081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rm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wykonanie 2021</c:v>
                </c:pt>
                <c:pt idx="1">
                  <c:v>wykonanie 2022</c:v>
                </c:pt>
                <c:pt idx="2">
                  <c:v>wykonanie 2023</c:v>
                </c:pt>
                <c:pt idx="3">
                  <c:v>wykonanie 2024</c:v>
                </c:pt>
                <c:pt idx="4">
                  <c:v>planowane wykonanie 2025</c:v>
                </c:pt>
                <c:pt idx="5">
                  <c:v>plan 2026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30750</c:v>
                </c:pt>
                <c:pt idx="1">
                  <c:v>3968997.47</c:v>
                </c:pt>
                <c:pt idx="2">
                  <c:v>4263469.84</c:v>
                </c:pt>
                <c:pt idx="3">
                  <c:v>1263758.07</c:v>
                </c:pt>
                <c:pt idx="4">
                  <c:v>0</c:v>
                </c:pt>
                <c:pt idx="5">
                  <c:v>250000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94-4EB3-840A-7186DED962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29526240"/>
        <c:axId val="829522432"/>
      </c:barChart>
      <c:catAx>
        <c:axId val="82952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Segoe UI Light" panose="020B0502040204020203" pitchFamily="34" charset="0"/>
              </a:defRPr>
            </a:pPr>
            <a:endParaRPr lang="pl-PL"/>
          </a:p>
        </c:txPr>
        <c:crossAx val="829522432"/>
        <c:crosses val="autoZero"/>
        <c:auto val="1"/>
        <c:lblAlgn val="ctr"/>
        <c:lblOffset val="100"/>
        <c:noMultiLvlLbl val="0"/>
      </c:catAx>
      <c:valAx>
        <c:axId val="829522432"/>
        <c:scaling>
          <c:orientation val="minMax"/>
          <c:max val="65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Segoe UI Light" panose="020B0502040204020203" pitchFamily="34" charset="0"/>
              </a:defRPr>
            </a:pPr>
            <a:endParaRPr lang="pl-PL"/>
          </a:p>
        </c:txPr>
        <c:crossAx val="82952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Segoe UI Light" panose="020B0502040204020203" pitchFamily="34" charset="0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Segoe UI Light" panose="020B0502040204020203" pitchFamily="34" charset="0"/>
              </a:defRPr>
            </a:pPr>
            <a:endParaRPr lang="pl-PL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+mj-lt"/>
              <a:ea typeface="+mn-ea"/>
              <a:cs typeface="Segoe UI Light" panose="020B0502040204020203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Wydatki bieżące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1.67952444794290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F5-452E-B805-F211000D9938}"/>
                </c:ext>
              </c:extLst>
            </c:dLbl>
            <c:dLbl>
              <c:idx val="1"/>
              <c:layout>
                <c:manualLayout>
                  <c:x val="0"/>
                  <c:y val="2.47146530446454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F5-452E-B805-F211000D9938}"/>
                </c:ext>
              </c:extLst>
            </c:dLbl>
            <c:dLbl>
              <c:idx val="2"/>
              <c:layout>
                <c:manualLayout>
                  <c:x val="0"/>
                  <c:y val="2.80932253428386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F5-452E-B805-F211000D9938}"/>
                </c:ext>
              </c:extLst>
            </c:dLbl>
            <c:dLbl>
              <c:idx val="3"/>
              <c:layout>
                <c:manualLayout>
                  <c:x val="-8.4924941285805083E-17"/>
                  <c:y val="6.83114340962693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F5-452E-B805-F211000D9938}"/>
                </c:ext>
              </c:extLst>
            </c:dLbl>
            <c:dLbl>
              <c:idx val="4"/>
              <c:layout>
                <c:manualLayout>
                  <c:x val="2.3161615185264715E-3"/>
                  <c:y val="3.82163288033433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F5-452E-B805-F211000D9938}"/>
                </c:ext>
              </c:extLst>
            </c:dLbl>
            <c:dLbl>
              <c:idx val="5"/>
              <c:layout>
                <c:manualLayout>
                  <c:x val="1.1580807592632783E-3"/>
                  <c:y val="4.75765937073954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F5-452E-B805-F211000D993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wykonanie 2021</c:v>
                </c:pt>
                <c:pt idx="1">
                  <c:v>wykonanie 2022</c:v>
                </c:pt>
                <c:pt idx="2">
                  <c:v>wykonanie 2023</c:v>
                </c:pt>
                <c:pt idx="3">
                  <c:v>wykonanie 2024</c:v>
                </c:pt>
                <c:pt idx="4">
                  <c:v>planowane wykonanie 2025</c:v>
                </c:pt>
                <c:pt idx="5">
                  <c:v>plan 2026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1036422</c:v>
                </c:pt>
                <c:pt idx="1">
                  <c:v>1020528</c:v>
                </c:pt>
                <c:pt idx="2">
                  <c:v>1196211</c:v>
                </c:pt>
                <c:pt idx="3">
                  <c:v>1918193</c:v>
                </c:pt>
                <c:pt idx="4" formatCode="#,##0">
                  <c:v>1407760</c:v>
                </c:pt>
                <c:pt idx="5" formatCode="#,##0">
                  <c:v>1722250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94-4EB3-840A-7186DED9627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Wydatki inwestycyjne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rm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wykonanie 2021</c:v>
                </c:pt>
                <c:pt idx="1">
                  <c:v>wykonanie 2022</c:v>
                </c:pt>
                <c:pt idx="2">
                  <c:v>wykonanie 2023</c:v>
                </c:pt>
                <c:pt idx="3">
                  <c:v>wykonanie 2024</c:v>
                </c:pt>
                <c:pt idx="4">
                  <c:v>planowane wykonanie 2025</c:v>
                </c:pt>
                <c:pt idx="5">
                  <c:v>plan 2026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6482328</c:v>
                </c:pt>
                <c:pt idx="1">
                  <c:v>19400</c:v>
                </c:pt>
                <c:pt idx="2">
                  <c:v>1415212</c:v>
                </c:pt>
                <c:pt idx="3">
                  <c:v>106469</c:v>
                </c:pt>
                <c:pt idx="4" formatCode="#,##0">
                  <c:v>3339568</c:v>
                </c:pt>
                <c:pt idx="5" formatCode="#,##0">
                  <c:v>8496760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94-4EB3-840A-7186DED962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29526240"/>
        <c:axId val="829522432"/>
      </c:barChart>
      <c:catAx>
        <c:axId val="82952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Segoe UI Light" panose="020B0502040204020203" pitchFamily="34" charset="0"/>
              </a:defRPr>
            </a:pPr>
            <a:endParaRPr lang="pl-PL"/>
          </a:p>
        </c:txPr>
        <c:crossAx val="829522432"/>
        <c:crosses val="autoZero"/>
        <c:auto val="1"/>
        <c:lblAlgn val="ctr"/>
        <c:lblOffset val="100"/>
        <c:noMultiLvlLbl val="0"/>
      </c:catAx>
      <c:valAx>
        <c:axId val="829522432"/>
        <c:scaling>
          <c:orientation val="minMax"/>
          <c:max val="85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Segoe UI Light" panose="020B0502040204020203" pitchFamily="34" charset="0"/>
              </a:defRPr>
            </a:pPr>
            <a:endParaRPr lang="pl-PL"/>
          </a:p>
        </c:txPr>
        <c:crossAx val="82952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Segoe UI Light" panose="020B0502040204020203" pitchFamily="34" charset="0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Segoe UI Light" panose="020B0502040204020203" pitchFamily="34" charset="0"/>
              </a:defRPr>
            </a:pPr>
            <a:endParaRPr lang="pl-PL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+mj-lt"/>
              <a:ea typeface="+mn-ea"/>
              <a:cs typeface="Segoe UI Light" panose="020B0502040204020203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24937236599985"/>
          <c:y val="0.27593202280557538"/>
          <c:w val="0.88813115275084598"/>
          <c:h val="0.617715561786891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Dochody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3877748185455652E-3"/>
                  <c:y val="0.1446740858505564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FB-4EE6-A49E-7967117AB28B}"/>
                </c:ext>
              </c:extLst>
            </c:dLbl>
            <c:dLbl>
              <c:idx val="1"/>
              <c:layout>
                <c:manualLayout>
                  <c:x val="2.3877748185455652E-3"/>
                  <c:y val="0.1445525539434756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BE-4B0B-AAF2-F5585E80DD65}"/>
                </c:ext>
              </c:extLst>
            </c:dLbl>
            <c:dLbl>
              <c:idx val="2"/>
              <c:layout>
                <c:manualLayout>
                  <c:x val="1.1938874092727388E-3"/>
                  <c:y val="0.14190284541141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FB-4EE6-A49E-7967117AB28B}"/>
                </c:ext>
              </c:extLst>
            </c:dLbl>
            <c:dLbl>
              <c:idx val="3"/>
              <c:layout>
                <c:manualLayout>
                  <c:x val="2.3877748185455214E-3"/>
                  <c:y val="0.1529985868221162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DFB-4EE6-A49E-7967117AB28B}"/>
                </c:ext>
              </c:extLst>
            </c:dLbl>
            <c:dLbl>
              <c:idx val="4"/>
              <c:layout>
                <c:manualLayout>
                  <c:x val="1.1938874092727826E-3"/>
                  <c:y val="0.1538706956145584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FB-4EE6-A49E-7967117AB28B}"/>
                </c:ext>
              </c:extLst>
            </c:dLbl>
            <c:dLbl>
              <c:idx val="5"/>
              <c:layout>
                <c:manualLayout>
                  <c:x val="1.1938874092727826E-3"/>
                  <c:y val="0.142046458222928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FB-4EE6-A49E-7967117AB28B}"/>
                </c:ext>
              </c:extLst>
            </c:dLbl>
            <c:dLbl>
              <c:idx val="6"/>
              <c:layout>
                <c:manualLayout>
                  <c:x val="1.1938874092727826E-3"/>
                  <c:y val="0.1493773184949655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FB-4EE6-A49E-7967117AB28B}"/>
                </c:ext>
              </c:extLst>
            </c:dLbl>
            <c:dLbl>
              <c:idx val="7"/>
              <c:layout>
                <c:manualLayout>
                  <c:x val="1.193887409272695E-3"/>
                  <c:y val="0.1482291114644055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FB-4EE6-A49E-7967117AB28B}"/>
                </c:ext>
              </c:extLst>
            </c:dLbl>
            <c:dLbl>
              <c:idx val="8"/>
              <c:layout>
                <c:manualLayout>
                  <c:x val="1.1938874092727826E-3"/>
                  <c:y val="0.152214801647409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DFB-4EE6-A49E-7967117AB28B}"/>
                </c:ext>
              </c:extLst>
            </c:dLbl>
            <c:dLbl>
              <c:idx val="9"/>
              <c:layout>
                <c:manualLayout>
                  <c:x val="2.3877748185455652E-3"/>
                  <c:y val="0.1529213905892923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DFB-4EE6-A49E-7967117AB28B}"/>
                </c:ext>
              </c:extLst>
            </c:dLbl>
            <c:dLbl>
              <c:idx val="10"/>
              <c:layout>
                <c:manualLayout>
                  <c:x val="1.193887409272695E-3"/>
                  <c:y val="0.144066774045931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DFB-4EE6-A49E-7967117AB28B}"/>
                </c:ext>
              </c:extLst>
            </c:dLbl>
            <c:dLbl>
              <c:idx val="11"/>
              <c:layout>
                <c:manualLayout>
                  <c:x val="1.1938874092727826E-3"/>
                  <c:y val="0.154378730281926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DFB-4EE6-A49E-7967117AB28B}"/>
                </c:ext>
              </c:extLst>
            </c:dLbl>
            <c:dLbl>
              <c:idx val="12"/>
              <c:layout>
                <c:manualLayout>
                  <c:x val="2.3877748185456528E-3"/>
                  <c:y val="0.15331884686910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DFB-4EE6-A49E-7967117AB28B}"/>
                </c:ext>
              </c:extLst>
            </c:dLbl>
            <c:dLbl>
              <c:idx val="13"/>
              <c:layout>
                <c:manualLayout>
                  <c:x val="1.1938874092727826E-3"/>
                  <c:y val="0.147445326289698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DFB-4EE6-A49E-7967117AB28B}"/>
                </c:ext>
              </c:extLst>
            </c:dLbl>
            <c:dLbl>
              <c:idx val="14"/>
              <c:layout>
                <c:manualLayout>
                  <c:x val="1.1938874092727826E-3"/>
                  <c:y val="0.154787140081257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DFB-4EE6-A49E-7967117AB28B}"/>
                </c:ext>
              </c:extLst>
            </c:dLbl>
            <c:dLbl>
              <c:idx val="16"/>
              <c:layout>
                <c:manualLayout>
                  <c:x val="2.3877748185455652E-3"/>
                  <c:y val="0.143426601682738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BE-4B0B-AAF2-F5585E80DD6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Arkusz1!$A$2:$A$18</c:f>
              <c:numCache>
                <c:formatCode>General</c:formatCode>
                <c:ptCount val="17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</c:numCache>
            </c:numRef>
          </c:cat>
          <c:val>
            <c:numRef>
              <c:f>Arkusz1!$B$2:$B$18</c:f>
              <c:numCache>
                <c:formatCode>#,##0.00</c:formatCode>
                <c:ptCount val="17"/>
                <c:pt idx="0">
                  <c:v>180226452.88999999</c:v>
                </c:pt>
                <c:pt idx="1">
                  <c:v>211949665</c:v>
                </c:pt>
                <c:pt idx="2">
                  <c:v>199817720.84999999</c:v>
                </c:pt>
                <c:pt idx="3">
                  <c:v>203374204</c:v>
                </c:pt>
                <c:pt idx="4">
                  <c:v>209068681</c:v>
                </c:pt>
                <c:pt idx="5">
                  <c:v>214713536</c:v>
                </c:pt>
                <c:pt idx="6">
                  <c:v>220081374</c:v>
                </c:pt>
                <c:pt idx="7">
                  <c:v>225143244</c:v>
                </c:pt>
                <c:pt idx="8">
                  <c:v>229646109</c:v>
                </c:pt>
                <c:pt idx="9">
                  <c:v>234239030</c:v>
                </c:pt>
                <c:pt idx="10">
                  <c:v>238923811</c:v>
                </c:pt>
                <c:pt idx="11">
                  <c:v>243463364</c:v>
                </c:pt>
                <c:pt idx="12">
                  <c:v>247602242</c:v>
                </c:pt>
                <c:pt idx="13">
                  <c:v>251563878</c:v>
                </c:pt>
                <c:pt idx="14">
                  <c:v>254834209</c:v>
                </c:pt>
                <c:pt idx="15">
                  <c:v>257892220</c:v>
                </c:pt>
                <c:pt idx="16" formatCode="General">
                  <c:v>260471142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40-4124-8118-8E1998C3C09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Wydatki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1938874092727826E-3"/>
                  <c:y val="0.1447403285638579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FB-4EE6-A49E-7967117AB28B}"/>
                </c:ext>
              </c:extLst>
            </c:dLbl>
            <c:dLbl>
              <c:idx val="1"/>
              <c:layout>
                <c:manualLayout>
                  <c:x val="1.1938874092727388E-3"/>
                  <c:y val="0.16085938880056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FB-4EE6-A49E-7967117AB28B}"/>
                </c:ext>
              </c:extLst>
            </c:dLbl>
            <c:dLbl>
              <c:idx val="2"/>
              <c:layout>
                <c:manualLayout>
                  <c:x val="0"/>
                  <c:y val="0.1425211107355618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DFB-4EE6-A49E-7967117AB28B}"/>
                </c:ext>
              </c:extLst>
            </c:dLbl>
            <c:dLbl>
              <c:idx val="3"/>
              <c:layout>
                <c:manualLayout>
                  <c:x val="1.1938874092727826E-3"/>
                  <c:y val="0.1400703042087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BE-4B0B-AAF2-F5585E80DD65}"/>
                </c:ext>
              </c:extLst>
            </c:dLbl>
            <c:dLbl>
              <c:idx val="4"/>
              <c:layout>
                <c:manualLayout>
                  <c:x val="1.1938874092727826E-3"/>
                  <c:y val="0.1439784504281956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FB-4EE6-A49E-7967117AB28B}"/>
                </c:ext>
              </c:extLst>
            </c:dLbl>
            <c:dLbl>
              <c:idx val="5"/>
              <c:layout>
                <c:manualLayout>
                  <c:x val="2.3877748185455652E-3"/>
                  <c:y val="0.1504260745228785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FB-4EE6-A49E-7967117AB28B}"/>
                </c:ext>
              </c:extLst>
            </c:dLbl>
            <c:dLbl>
              <c:idx val="6"/>
              <c:layout>
                <c:manualLayout>
                  <c:x val="1.1938874092727826E-3"/>
                  <c:y val="0.1471139388578016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FB-4EE6-A49E-7967117AB28B}"/>
                </c:ext>
              </c:extLst>
            </c:dLbl>
            <c:dLbl>
              <c:idx val="7"/>
              <c:layout>
                <c:manualLayout>
                  <c:x val="2.3877748185455652E-3"/>
                  <c:y val="0.1479311061872432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FB-4EE6-A49E-7967117AB28B}"/>
                </c:ext>
              </c:extLst>
            </c:dLbl>
            <c:dLbl>
              <c:idx val="8"/>
              <c:layout>
                <c:manualLayout>
                  <c:x val="1.193887409272695E-3"/>
                  <c:y val="0.1444642303257403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DFB-4EE6-A49E-7967117AB28B}"/>
                </c:ext>
              </c:extLst>
            </c:dLbl>
            <c:dLbl>
              <c:idx val="9"/>
              <c:layout>
                <c:manualLayout>
                  <c:x val="2.3877748185454776E-3"/>
                  <c:y val="0.152910263204380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DFB-4EE6-A49E-7967117AB28B}"/>
                </c:ext>
              </c:extLst>
            </c:dLbl>
            <c:dLbl>
              <c:idx val="10"/>
              <c:layout>
                <c:manualLayout>
                  <c:x val="1.193887409272695E-3"/>
                  <c:y val="0.1425652725444295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DFB-4EE6-A49E-7967117AB28B}"/>
                </c:ext>
              </c:extLst>
            </c:dLbl>
            <c:dLbl>
              <c:idx val="12"/>
              <c:layout>
                <c:manualLayout>
                  <c:x val="1.193887409272695E-3"/>
                  <c:y val="0.153241476770888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DFB-4EE6-A49E-7967117AB28B}"/>
                </c:ext>
              </c:extLst>
            </c:dLbl>
            <c:dLbl>
              <c:idx val="13"/>
              <c:layout>
                <c:manualLayout>
                  <c:x val="1.1938874092727826E-3"/>
                  <c:y val="0.152733615968910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DFB-4EE6-A49E-7967117AB28B}"/>
                </c:ext>
              </c:extLst>
            </c:dLbl>
            <c:dLbl>
              <c:idx val="14"/>
              <c:layout>
                <c:manualLayout>
                  <c:x val="1.1938874092727826E-3"/>
                  <c:y val="0.1564543352987076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DFB-4EE6-A49E-7967117AB28B}"/>
                </c:ext>
              </c:extLst>
            </c:dLbl>
            <c:dLbl>
              <c:idx val="15"/>
              <c:layout>
                <c:manualLayout>
                  <c:x val="1.1938874092726074E-3"/>
                  <c:y val="0.1515633280339162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DFB-4EE6-A49E-7967117AB28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Arkusz1!$A$2:$A$18</c:f>
              <c:numCache>
                <c:formatCode>General</c:formatCode>
                <c:ptCount val="17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</c:numCache>
            </c:numRef>
          </c:cat>
          <c:val>
            <c:numRef>
              <c:f>Arkusz1!$C$2:$C$18</c:f>
              <c:numCache>
                <c:formatCode>#,##0.00</c:formatCode>
                <c:ptCount val="17"/>
                <c:pt idx="0" formatCode="#,##0">
                  <c:v>191928217.71000001</c:v>
                </c:pt>
                <c:pt idx="1">
                  <c:v>226135205</c:v>
                </c:pt>
                <c:pt idx="2">
                  <c:v>213367720.84999999</c:v>
                </c:pt>
                <c:pt idx="3">
                  <c:v>211324204</c:v>
                </c:pt>
                <c:pt idx="4">
                  <c:v>201718681</c:v>
                </c:pt>
                <c:pt idx="5">
                  <c:v>203463536</c:v>
                </c:pt>
                <c:pt idx="6">
                  <c:v>207631374</c:v>
                </c:pt>
                <c:pt idx="7">
                  <c:v>213293244</c:v>
                </c:pt>
                <c:pt idx="8">
                  <c:v>218796109</c:v>
                </c:pt>
                <c:pt idx="9">
                  <c:v>223389030</c:v>
                </c:pt>
                <c:pt idx="10">
                  <c:v>229323811</c:v>
                </c:pt>
                <c:pt idx="11">
                  <c:v>234463364</c:v>
                </c:pt>
                <c:pt idx="12">
                  <c:v>239602242</c:v>
                </c:pt>
                <c:pt idx="13">
                  <c:v>245363878</c:v>
                </c:pt>
                <c:pt idx="14">
                  <c:v>248834209</c:v>
                </c:pt>
                <c:pt idx="15">
                  <c:v>253692220</c:v>
                </c:pt>
                <c:pt idx="16">
                  <c:v>258471142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40-4124-8118-8E1998C3C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34903984"/>
        <c:axId val="834902896"/>
      </c:barChart>
      <c:catAx>
        <c:axId val="83490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pl-PL"/>
          </a:p>
        </c:txPr>
        <c:crossAx val="834902896"/>
        <c:crosses val="autoZero"/>
        <c:auto val="1"/>
        <c:lblAlgn val="ctr"/>
        <c:lblOffset val="100"/>
        <c:noMultiLvlLbl val="0"/>
      </c:catAx>
      <c:valAx>
        <c:axId val="834902896"/>
        <c:scaling>
          <c:orientation val="minMax"/>
          <c:max val="27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pl-PL"/>
          </a:p>
        </c:txPr>
        <c:crossAx val="8349039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2413865488747893"/>
          <c:y val="0.95622382456564947"/>
          <c:w val="0.15172269022504214"/>
          <c:h val="4.37761754343505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Dług na koniec roku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7D-4EB5-848C-0A69F1705F76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7D-4EB5-848C-0A69F1705F76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7D-4EB5-848C-0A69F1705F76}"/>
                </c:ext>
              </c:extLst>
            </c:dLbl>
            <c:dLbl>
              <c:idx val="3"/>
              <c:layout>
                <c:manualLayout>
                  <c:x val="0"/>
                  <c:y val="-5.7594830795910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7D-4EB5-848C-0A69F1705F76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7D-4EB5-848C-0A69F1705F76}"/>
                </c:ext>
              </c:extLst>
            </c:dLbl>
            <c:dLbl>
              <c:idx val="5"/>
              <c:layout>
                <c:manualLayout>
                  <c:x val="0"/>
                  <c:y val="-8.63922461938660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77D-4EB5-848C-0A69F1705F76}"/>
                </c:ext>
              </c:extLst>
            </c:dLbl>
            <c:dLbl>
              <c:idx val="6"/>
              <c:layout>
                <c:manualLayout>
                  <c:x val="0"/>
                  <c:y val="-1.1518966159182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7D-4EB5-848C-0A69F1705F76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77D-4EB5-848C-0A69F1705F76}"/>
                </c:ext>
              </c:extLst>
            </c:dLbl>
            <c:dLbl>
              <c:idx val="8"/>
              <c:layout>
                <c:manualLayout>
                  <c:x val="0"/>
                  <c:y val="-8.63922461938654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77D-4EB5-848C-0A69F1705F76}"/>
                </c:ext>
              </c:extLst>
            </c:dLbl>
            <c:dLbl>
              <c:idx val="9"/>
              <c:layout>
                <c:manualLayout>
                  <c:x val="1.2481278082875687E-3"/>
                  <c:y val="-1.1518966159182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77D-4EB5-848C-0A69F1705F76}"/>
                </c:ext>
              </c:extLst>
            </c:dLbl>
            <c:dLbl>
              <c:idx val="10"/>
              <c:layout>
                <c:manualLayout>
                  <c:x val="2.496255616575046E-3"/>
                  <c:y val="-8.63922461938660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77D-4EB5-848C-0A69F1705F76}"/>
                </c:ext>
              </c:extLst>
            </c:dLbl>
            <c:dLbl>
              <c:idx val="11"/>
              <c:layout>
                <c:manualLayout>
                  <c:x val="3.7443834248626143E-3"/>
                  <c:y val="-5.75948307959106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77D-4EB5-848C-0A69F1705F76}"/>
                </c:ext>
              </c:extLst>
            </c:dLbl>
            <c:dLbl>
              <c:idx val="12"/>
              <c:layout>
                <c:manualLayout>
                  <c:x val="2.496255616575046E-3"/>
                  <c:y val="-5.75948307959117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77D-4EB5-848C-0A69F1705F76}"/>
                </c:ext>
              </c:extLst>
            </c:dLbl>
            <c:dLbl>
              <c:idx val="13"/>
              <c:layout>
                <c:manualLayout>
                  <c:x val="2.4962556165751375E-3"/>
                  <c:y val="-5.75948307959106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77D-4EB5-848C-0A69F1705F76}"/>
                </c:ext>
              </c:extLst>
            </c:dLbl>
            <c:dLbl>
              <c:idx val="14"/>
              <c:layout>
                <c:manualLayout>
                  <c:x val="-1.2481278082875687E-3"/>
                  <c:y val="-1.4398707698977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77D-4EB5-848C-0A69F1705F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Arkusz1!$A$2:$A$18</c:f>
              <c:numCache>
                <c:formatCode>General</c:formatCode>
                <c:ptCount val="17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</c:numCache>
            </c:numRef>
          </c:cat>
          <c:val>
            <c:numRef>
              <c:f>Arkusz1!$B$2:$B$18</c:f>
              <c:numCache>
                <c:formatCode>#,##0</c:formatCode>
                <c:ptCount val="17"/>
                <c:pt idx="0">
                  <c:v>75704399.129999995</c:v>
                </c:pt>
                <c:pt idx="1">
                  <c:v>88100000</c:v>
                </c:pt>
                <c:pt idx="2">
                  <c:v>101650000</c:v>
                </c:pt>
                <c:pt idx="3">
                  <c:v>109600000</c:v>
                </c:pt>
                <c:pt idx="4">
                  <c:v>102250000</c:v>
                </c:pt>
                <c:pt idx="5">
                  <c:v>91000000</c:v>
                </c:pt>
                <c:pt idx="6">
                  <c:v>78550000</c:v>
                </c:pt>
                <c:pt idx="7">
                  <c:v>66700000</c:v>
                </c:pt>
                <c:pt idx="8">
                  <c:v>55850000</c:v>
                </c:pt>
                <c:pt idx="9">
                  <c:v>45000000</c:v>
                </c:pt>
                <c:pt idx="10">
                  <c:v>35400000</c:v>
                </c:pt>
                <c:pt idx="11">
                  <c:v>26400000</c:v>
                </c:pt>
                <c:pt idx="12">
                  <c:v>18400000</c:v>
                </c:pt>
                <c:pt idx="13">
                  <c:v>12200000</c:v>
                </c:pt>
                <c:pt idx="14">
                  <c:v>6200000</c:v>
                </c:pt>
                <c:pt idx="15">
                  <c:v>2000000</c:v>
                </c:pt>
                <c:pt idx="1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7D-4EB5-848C-0A69F1705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9259167"/>
        <c:axId val="219256287"/>
      </c:lineChart>
      <c:catAx>
        <c:axId val="219259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9256287"/>
        <c:crossesAt val="0"/>
        <c:auto val="1"/>
        <c:lblAlgn val="ctr"/>
        <c:lblOffset val="100"/>
        <c:noMultiLvlLbl val="0"/>
      </c:catAx>
      <c:valAx>
        <c:axId val="219256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9259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oświata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dLbl>
              <c:idx val="5"/>
              <c:layout>
                <c:manualLayout>
                  <c:x val="7.1721197679998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02-42E7-B04B-1E73BD22E40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Arkusz1!$A$2:$A$17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I półrocze 2025</c:v>
                </c:pt>
              </c:strCache>
            </c:strRef>
          </c:cat>
          <c:val>
            <c:numRef>
              <c:f>Arkusz1!$B$2:$B$17</c:f>
              <c:numCache>
                <c:formatCode>General</c:formatCode>
                <c:ptCount val="16"/>
                <c:pt idx="0">
                  <c:v>11147</c:v>
                </c:pt>
                <c:pt idx="1">
                  <c:v>11456</c:v>
                </c:pt>
                <c:pt idx="2">
                  <c:v>11767</c:v>
                </c:pt>
                <c:pt idx="3">
                  <c:v>12046</c:v>
                </c:pt>
                <c:pt idx="4">
                  <c:v>12293</c:v>
                </c:pt>
                <c:pt idx="5">
                  <c:v>12558</c:v>
                </c:pt>
                <c:pt idx="6">
                  <c:v>12921</c:v>
                </c:pt>
                <c:pt idx="7">
                  <c:v>13381</c:v>
                </c:pt>
                <c:pt idx="8">
                  <c:v>13846</c:v>
                </c:pt>
                <c:pt idx="9">
                  <c:v>14701</c:v>
                </c:pt>
                <c:pt idx="10">
                  <c:v>18213</c:v>
                </c:pt>
                <c:pt idx="11">
                  <c:v>19090</c:v>
                </c:pt>
                <c:pt idx="12">
                  <c:v>19964</c:v>
                </c:pt>
                <c:pt idx="13">
                  <c:v>20530</c:v>
                </c:pt>
                <c:pt idx="14">
                  <c:v>21279</c:v>
                </c:pt>
                <c:pt idx="15">
                  <c:v>21852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8B-457F-9BB6-AA4081EEA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12551680"/>
        <c:axId val="829523520"/>
      </c:barChart>
      <c:catAx>
        <c:axId val="51255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Segoe UI Light" panose="020B0502040204020203" pitchFamily="34" charset="0"/>
              </a:defRPr>
            </a:pPr>
            <a:endParaRPr lang="pl-PL"/>
          </a:p>
        </c:txPr>
        <c:crossAx val="829523520"/>
        <c:crosses val="autoZero"/>
        <c:auto val="1"/>
        <c:lblAlgn val="ctr"/>
        <c:lblOffset val="100"/>
        <c:noMultiLvlLbl val="0"/>
      </c:catAx>
      <c:valAx>
        <c:axId val="829523520"/>
        <c:scaling>
          <c:orientation val="minMax"/>
          <c:max val="23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Segoe UI Light" panose="020B0502040204020203" pitchFamily="34" charset="0"/>
              </a:defRPr>
            </a:pPr>
            <a:endParaRPr lang="pl-PL"/>
          </a:p>
        </c:txPr>
        <c:crossAx val="51255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549677924011742"/>
          <c:y val="2.064153175311461E-2"/>
          <c:w val="0.42678154907476779"/>
          <c:h val="0.95182101242228978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8F-4B95-8A59-9509ADA1869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8F-4B95-8A59-9509ADA1869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8F-4B95-8A59-9509ADA1869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98F-4B95-8A59-9509ADA1869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98F-4B95-8A59-9509ADA1869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98F-4B95-8A59-9509ADA1869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98F-4B95-8A59-9509ADA1869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98F-4B95-8A59-9509ADA1869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98F-4B95-8A59-9509ADA1869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98F-4B95-8A59-9509ADA1869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D1E9-496F-9B32-A4AE6EB1D01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D1E9-496F-9B32-A4AE6EB1D011}"/>
              </c:ext>
            </c:extLst>
          </c:dPt>
          <c:dLbls>
            <c:dLbl>
              <c:idx val="5"/>
              <c:layout>
                <c:manualLayout>
                  <c:x val="-1.6326183176972323E-2"/>
                  <c:y val="-3.815200834087016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98F-4B95-8A59-9509ADA18691}"/>
                </c:ext>
              </c:extLst>
            </c:dLbl>
            <c:dLbl>
              <c:idx val="6"/>
              <c:layout>
                <c:manualLayout>
                  <c:x val="-1.1724998379734475E-2"/>
                  <c:y val="-5.245901146869648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98F-4B95-8A59-9509ADA18691}"/>
                </c:ext>
              </c:extLst>
            </c:dLbl>
            <c:dLbl>
              <c:idx val="7"/>
              <c:layout>
                <c:manualLayout>
                  <c:x val="-1.4069998055681456E-2"/>
                  <c:y val="-7.63040166817403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E90E92-5E47-460B-A45E-B6A736984F62}" type="PERCENTAGE">
                      <a:rPr lang="en-US" sz="1050">
                        <a:solidFill>
                          <a:schemeClr val="bg1"/>
                        </a:solidFill>
                      </a:rPr>
                      <a:pPr>
                        <a:defRPr sz="1050" b="1">
                          <a:solidFill>
                            <a:schemeClr val="bg1"/>
                          </a:solidFill>
                        </a:defRPr>
                      </a:pPr>
                      <a:t>[PROCENTOWE]</a:t>
                    </a:fld>
                    <a:endParaRPr lang="pl-PL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998F-4B95-8A59-9509ADA18691}"/>
                </c:ext>
              </c:extLst>
            </c:dLbl>
            <c:dLbl>
              <c:idx val="8"/>
              <c:layout>
                <c:manualLayout>
                  <c:x val="-8.2074988658142195E-3"/>
                  <c:y val="-8.3457518245653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0D9280E-B05E-4C56-A4BB-723A69B6A6FF}" type="PERCENTAGE">
                      <a:rPr lang="en-US" sz="900"/>
                      <a:pPr>
                        <a:defRPr sz="1000" b="1">
                          <a:solidFill>
                            <a:srgbClr val="FFFFFF"/>
                          </a:solidFill>
                        </a:defRPr>
                      </a:pPr>
                      <a:t>[PROCENTOWE]</a:t>
                    </a:fld>
                    <a:endParaRPr lang="pl-PL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998F-4B95-8A59-9509ADA18691}"/>
                </c:ext>
              </c:extLst>
            </c:dLbl>
            <c:dLbl>
              <c:idx val="9"/>
              <c:layout>
                <c:manualLayout>
                  <c:x val="-7.4649335101867704E-3"/>
                  <c:y val="-0.113665791776027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1399206-BC7A-44F3-87EF-51A61D0FB20A}" type="PERCENTAGE">
                      <a:rPr lang="en-US" sz="90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pPr>
                        <a:defRPr sz="1600" b="1">
                          <a:solidFill>
                            <a:schemeClr val="bg1">
                              <a:lumMod val="95000"/>
                            </a:schemeClr>
                          </a:solidFill>
                        </a:defRPr>
                      </a:pPr>
                      <a:t>[PROCENTOWE]</a:t>
                    </a:fld>
                    <a:endParaRPr lang="pl-PL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998F-4B95-8A59-9509ADA18691}"/>
                </c:ext>
              </c:extLst>
            </c:dLbl>
            <c:dLbl>
              <c:idx val="10"/>
              <c:layout>
                <c:manualLayout>
                  <c:x val="-3.5174995139204287E-3"/>
                  <c:y val="-0.154992533884785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FBE7547-FE06-4DAA-B60C-AF6F754F69CB}" type="PERCENTAGE">
                      <a:rPr lang="en-US" sz="900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pPr>
                        <a:defRPr sz="900" b="1">
                          <a:solidFill>
                            <a:schemeClr val="bg1">
                              <a:lumMod val="95000"/>
                            </a:schemeClr>
                          </a:solidFill>
                        </a:defRPr>
                      </a:pPr>
                      <a:t>[PROCENTOWE]</a:t>
                    </a:fld>
                    <a:endParaRPr lang="pl-PL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D1E9-496F-9B32-A4AE6EB1D011}"/>
                </c:ext>
              </c:extLst>
            </c:dLbl>
            <c:dLbl>
              <c:idx val="11"/>
              <c:layout>
                <c:manualLayout>
                  <c:x val="2.3478653791923772E-2"/>
                  <c:y val="-0.10767991210401026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1E9-496F-9B32-A4AE6EB1D01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Arkusz1!$A$2:$A$13</c:f>
              <c:strCache>
                <c:ptCount val="12"/>
                <c:pt idx="0">
                  <c:v>oświata i wychowanie</c:v>
                </c:pt>
                <c:pt idx="1">
                  <c:v>administracja publiczna</c:v>
                </c:pt>
                <c:pt idx="2">
                  <c:v>gospodarka komunalna i ochrona środowiska</c:v>
                </c:pt>
                <c:pt idx="3">
                  <c:v>drogi i transport</c:v>
                </c:pt>
                <c:pt idx="4">
                  <c:v>rolnictwo i łowiectwo</c:v>
                </c:pt>
                <c:pt idx="5">
                  <c:v>kultura i sport</c:v>
                </c:pt>
                <c:pt idx="6">
                  <c:v>pomoc społeczna, rodzina</c:v>
                </c:pt>
                <c:pt idx="7">
                  <c:v>obsługa długu publicznego</c:v>
                </c:pt>
                <c:pt idx="8">
                  <c:v>turystyka</c:v>
                </c:pt>
                <c:pt idx="9">
                  <c:v>gospodarka nieruchomościami i działalność usługowa</c:v>
                </c:pt>
                <c:pt idx="10">
                  <c:v>bezpieczeństwo publiczne i ochrona ppoż</c:v>
                </c:pt>
                <c:pt idx="11">
                  <c:v>pozostałe</c:v>
                </c:pt>
              </c:strCache>
            </c:strRef>
          </c:cat>
          <c:val>
            <c:numRef>
              <c:f>Arkusz1!$B$2:$B$13</c:f>
              <c:numCache>
                <c:formatCode>#,##0.00</c:formatCode>
                <c:ptCount val="12"/>
                <c:pt idx="0">
                  <c:v>102702034</c:v>
                </c:pt>
                <c:pt idx="1">
                  <c:v>23932502</c:v>
                </c:pt>
                <c:pt idx="2">
                  <c:v>20138160</c:v>
                </c:pt>
                <c:pt idx="3">
                  <c:v>19889744</c:v>
                </c:pt>
                <c:pt idx="4">
                  <c:v>18263447</c:v>
                </c:pt>
                <c:pt idx="5">
                  <c:v>12928962</c:v>
                </c:pt>
                <c:pt idx="6">
                  <c:v>11247048</c:v>
                </c:pt>
                <c:pt idx="7">
                  <c:v>5736046</c:v>
                </c:pt>
                <c:pt idx="8">
                  <c:v>4160607</c:v>
                </c:pt>
                <c:pt idx="9">
                  <c:v>3909200</c:v>
                </c:pt>
                <c:pt idx="10">
                  <c:v>1767359</c:v>
                </c:pt>
                <c:pt idx="11">
                  <c:v>1460096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98F-4B95-8A59-9509ADA1869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5.0243227352399548E-2"/>
          <c:y val="9.4409334002041143E-2"/>
          <c:w val="0.43857007092513295"/>
          <c:h val="0.869449836212333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Segoe UI Light" panose="020B0502040204020203" pitchFamily="34" charset="0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Urodzenia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Arkusz1!$A$2:$A$10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148</c:v>
                </c:pt>
                <c:pt idx="1">
                  <c:v>173</c:v>
                </c:pt>
                <c:pt idx="2">
                  <c:v>176</c:v>
                </c:pt>
                <c:pt idx="3">
                  <c:v>219</c:v>
                </c:pt>
                <c:pt idx="4">
                  <c:v>204</c:v>
                </c:pt>
                <c:pt idx="5">
                  <c:v>250</c:v>
                </c:pt>
                <c:pt idx="6">
                  <c:v>223</c:v>
                </c:pt>
                <c:pt idx="7">
                  <c:v>169</c:v>
                </c:pt>
                <c:pt idx="8">
                  <c:v>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A7-4A02-A229-E476D8DBC95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Zgony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Arkusz1!$A$2:$A$10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Arkusz1!$C$2:$C$10</c:f>
              <c:numCache>
                <c:formatCode>General</c:formatCode>
                <c:ptCount val="9"/>
                <c:pt idx="0">
                  <c:v>87</c:v>
                </c:pt>
                <c:pt idx="1">
                  <c:v>127</c:v>
                </c:pt>
                <c:pt idx="2">
                  <c:v>112</c:v>
                </c:pt>
                <c:pt idx="3">
                  <c:v>130</c:v>
                </c:pt>
                <c:pt idx="4">
                  <c:v>154</c:v>
                </c:pt>
                <c:pt idx="5">
                  <c:v>159</c:v>
                </c:pt>
                <c:pt idx="6">
                  <c:v>134</c:v>
                </c:pt>
                <c:pt idx="7">
                  <c:v>145</c:v>
                </c:pt>
                <c:pt idx="8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A7-4A02-A229-E476D8DBC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34908336"/>
        <c:axId val="834899088"/>
      </c:barChart>
      <c:catAx>
        <c:axId val="83490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pl-PL"/>
          </a:p>
        </c:txPr>
        <c:crossAx val="834899088"/>
        <c:crosses val="autoZero"/>
        <c:auto val="1"/>
        <c:lblAlgn val="ctr"/>
        <c:lblOffset val="100"/>
        <c:noMultiLvlLbl val="0"/>
      </c:catAx>
      <c:valAx>
        <c:axId val="834899088"/>
        <c:scaling>
          <c:orientation val="minMax"/>
          <c:max val="2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pl-PL"/>
          </a:p>
        </c:txPr>
        <c:crossAx val="83490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Przedszkola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1561555125115496E-17"/>
                  <c:y val="5.51586527986422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CE-4E3A-8B4A-FF82C60C8671}"/>
                </c:ext>
              </c:extLst>
            </c:dLbl>
            <c:dLbl>
              <c:idx val="1"/>
              <c:layout>
                <c:manualLayout>
                  <c:x val="-2.3123110250230991E-17"/>
                  <c:y val="9.08246484430789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CE-4E3A-8B4A-FF82C60C8671}"/>
                </c:ext>
              </c:extLst>
            </c:dLbl>
            <c:dLbl>
              <c:idx val="2"/>
              <c:layout>
                <c:manualLayout>
                  <c:x val="0"/>
                  <c:y val="6.43451591010744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CE-4E3A-8B4A-FF82C60C8671}"/>
                </c:ext>
              </c:extLst>
            </c:dLbl>
            <c:dLbl>
              <c:idx val="3"/>
              <c:layout>
                <c:manualLayout>
                  <c:x val="0"/>
                  <c:y val="1.17304137785083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CCE-4E3A-8B4A-FF82C60C8671}"/>
                </c:ext>
              </c:extLst>
            </c:dLbl>
            <c:dLbl>
              <c:idx val="4"/>
              <c:layout>
                <c:manualLayout>
                  <c:x val="0"/>
                  <c:y val="1.17304137785084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CCE-4E3A-8B4A-FF82C60C8671}"/>
                </c:ext>
              </c:extLst>
            </c:dLbl>
            <c:dLbl>
              <c:idx val="5"/>
              <c:layout>
                <c:manualLayout>
                  <c:x val="1.2612751292930223E-3"/>
                  <c:y val="9.08246484430789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CCE-4E3A-8B4A-FF82C60C8671}"/>
                </c:ext>
              </c:extLst>
            </c:dLbl>
            <c:dLbl>
              <c:idx val="6"/>
              <c:layout>
                <c:manualLayout>
                  <c:x val="0"/>
                  <c:y val="6.43451591010734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CCE-4E3A-8B4A-FF82C60C867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Arkusz1!$B$2:$B$8</c:f>
              <c:numCache>
                <c:formatCode>General</c:formatCode>
                <c:ptCount val="7"/>
                <c:pt idx="0">
                  <c:v>330</c:v>
                </c:pt>
                <c:pt idx="1">
                  <c:v>330</c:v>
                </c:pt>
                <c:pt idx="2">
                  <c:v>555</c:v>
                </c:pt>
                <c:pt idx="3">
                  <c:v>629</c:v>
                </c:pt>
                <c:pt idx="4">
                  <c:v>669</c:v>
                </c:pt>
                <c:pt idx="5">
                  <c:v>809</c:v>
                </c:pt>
                <c:pt idx="6">
                  <c:v>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A7-4A02-A229-E476D8DBC95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Oddziały przedszkolne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2612751292931149E-3"/>
                  <c:y val="9.24509477884925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CE-4E3A-8B4A-FF82C60C8671}"/>
                </c:ext>
              </c:extLst>
            </c:dLbl>
            <c:dLbl>
              <c:idx val="1"/>
              <c:layout>
                <c:manualLayout>
                  <c:x val="1.2612751292931149E-3"/>
                  <c:y val="6.43451591010724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CE-4E3A-8B4A-FF82C60C8671}"/>
                </c:ext>
              </c:extLst>
            </c:dLbl>
            <c:dLbl>
              <c:idx val="2"/>
              <c:layout>
                <c:manualLayout>
                  <c:x val="-4.6246220500461983E-17"/>
                  <c:y val="9.08246484430780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CCE-4E3A-8B4A-FF82C60C8671}"/>
                </c:ext>
              </c:extLst>
            </c:dLbl>
            <c:dLbl>
              <c:idx val="3"/>
              <c:layout>
                <c:manualLayout>
                  <c:x val="0"/>
                  <c:y val="9.08246484430780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CCE-4E3A-8B4A-FF82C60C8671}"/>
                </c:ext>
              </c:extLst>
            </c:dLbl>
            <c:dLbl>
              <c:idx val="4"/>
              <c:layout>
                <c:manualLayout>
                  <c:x val="-9.2492441000923965E-17"/>
                  <c:y val="9.08246484430780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CCE-4E3A-8B4A-FF82C60C8671}"/>
                </c:ext>
              </c:extLst>
            </c:dLbl>
            <c:dLbl>
              <c:idx val="5"/>
              <c:layout>
                <c:manualLayout>
                  <c:x val="1.2612751292929299E-3"/>
                  <c:y val="7.91403131460229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CCE-4E3A-8B4A-FF82C60C8671}"/>
                </c:ext>
              </c:extLst>
            </c:dLbl>
            <c:dLbl>
              <c:idx val="6"/>
              <c:layout>
                <c:manualLayout>
                  <c:x val="1.2612751292929299E-3"/>
                  <c:y val="1.14881368760249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CCE-4E3A-8B4A-FF82C60C867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Arkusz1!$C$2:$C$8</c:f>
              <c:numCache>
                <c:formatCode>General</c:formatCode>
                <c:ptCount val="7"/>
                <c:pt idx="0">
                  <c:v>320</c:v>
                </c:pt>
                <c:pt idx="1">
                  <c:v>398</c:v>
                </c:pt>
                <c:pt idx="2">
                  <c:v>312</c:v>
                </c:pt>
                <c:pt idx="3">
                  <c:v>298</c:v>
                </c:pt>
                <c:pt idx="4">
                  <c:v>315</c:v>
                </c:pt>
                <c:pt idx="5">
                  <c:v>230</c:v>
                </c:pt>
                <c:pt idx="6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A7-4A02-A229-E476D8DBC95A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Szkoły podstawowe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Arkusz1!$D$2:$D$8</c:f>
              <c:numCache>
                <c:formatCode>General</c:formatCode>
                <c:ptCount val="7"/>
                <c:pt idx="0">
                  <c:v>1516</c:v>
                </c:pt>
                <c:pt idx="1">
                  <c:v>1519</c:v>
                </c:pt>
                <c:pt idx="2">
                  <c:v>1586</c:v>
                </c:pt>
                <c:pt idx="3">
                  <c:v>2073</c:v>
                </c:pt>
                <c:pt idx="4">
                  <c:v>2212</c:v>
                </c:pt>
                <c:pt idx="5">
                  <c:v>2294</c:v>
                </c:pt>
                <c:pt idx="6">
                  <c:v>2382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CE-4E3A-8B4A-FF82C60C8671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Szkoły średnie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98000"/>
                    <a:lumMod val="114000"/>
                  </a:schemeClr>
                </a:gs>
                <a:gs pos="100000">
                  <a:schemeClr val="accent2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Arkusz1!$E$2:$E$8</c:f>
              <c:numCache>
                <c:formatCode>General</c:formatCode>
                <c:ptCount val="7"/>
                <c:pt idx="0">
                  <c:v>180</c:v>
                </c:pt>
                <c:pt idx="1">
                  <c:v>281</c:v>
                </c:pt>
                <c:pt idx="2">
                  <c:v>314</c:v>
                </c:pt>
                <c:pt idx="3">
                  <c:v>342</c:v>
                </c:pt>
                <c:pt idx="4">
                  <c:v>351</c:v>
                </c:pt>
                <c:pt idx="5">
                  <c:v>375</c:v>
                </c:pt>
                <c:pt idx="6">
                  <c:v>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CE-4E3A-8B4A-FF82C60C8671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6"/>
              <c:layout>
                <c:manualLayout>
                  <c:x val="4.9367752135179963E-8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392459905239582E-2"/>
                      <c:h val="3.43726032495989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CCCE-4E3A-8B4A-FF82C60C86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Arkusz1!$F$2:$F$8</c:f>
              <c:numCache>
                <c:formatCode>General</c:formatCode>
                <c:ptCount val="7"/>
                <c:pt idx="0">
                  <c:v>2346</c:v>
                </c:pt>
                <c:pt idx="1">
                  <c:v>2528</c:v>
                </c:pt>
                <c:pt idx="2">
                  <c:v>2767</c:v>
                </c:pt>
                <c:pt idx="3">
                  <c:v>3342</c:v>
                </c:pt>
                <c:pt idx="4">
                  <c:v>3547</c:v>
                </c:pt>
                <c:pt idx="5">
                  <c:v>3708</c:v>
                </c:pt>
                <c:pt idx="6">
                  <c:v>3777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CE-4E3A-8B4A-FF82C60C8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34908336"/>
        <c:axId val="834899088"/>
      </c:barChart>
      <c:catAx>
        <c:axId val="83490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34899088"/>
        <c:crosses val="autoZero"/>
        <c:auto val="1"/>
        <c:lblAlgn val="ctr"/>
        <c:lblOffset val="100"/>
        <c:noMultiLvlLbl val="0"/>
      </c:catAx>
      <c:valAx>
        <c:axId val="834899088"/>
        <c:scaling>
          <c:orientation val="minMax"/>
          <c:max val="38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3490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549677924011742"/>
          <c:y val="2.064153175311461E-2"/>
          <c:w val="0.42678154907476779"/>
          <c:h val="0.95182101242228978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D8-4E84-9F0A-62F4F8ABFB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4D8-4E84-9F0A-62F4F8ABFB7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4D8-4E84-9F0A-62F4F8ABFB7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4D8-4E84-9F0A-62F4F8ABFB7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4D8-4E84-9F0A-62F4F8ABFB7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4D8-4E84-9F0A-62F4F8ABFB7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4D8-4E84-9F0A-62F4F8ABFB7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4292-4E89-A0D7-41551CC1251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4CA-4D10-AF49-76CF301873A4}"/>
              </c:ext>
            </c:extLst>
          </c:dPt>
          <c:dLbls>
            <c:dLbl>
              <c:idx val="6"/>
              <c:layout>
                <c:manualLayout>
                  <c:x val="-1.0552498541761029E-2"/>
                  <c:y val="-7.868851720304474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4D8-4E84-9F0A-62F4F8ABFB73}"/>
                </c:ext>
              </c:extLst>
            </c:dLbl>
            <c:dLbl>
              <c:idx val="7"/>
              <c:layout>
                <c:manualLayout>
                  <c:x val="-8.2074988658141328E-3"/>
                  <c:y val="-0.100149021894784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292-4E89-A0D7-41551CC1251B}"/>
                </c:ext>
              </c:extLst>
            </c:dLbl>
            <c:dLbl>
              <c:idx val="8"/>
              <c:layout>
                <c:manualLayout>
                  <c:x val="-1.1724998379734476E-3"/>
                  <c:y val="-9.776452137347982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4CA-4D10-AF49-76CF301873A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Arkusz1!$A$2:$A$10</c:f>
              <c:strCache>
                <c:ptCount val="9"/>
                <c:pt idx="0">
                  <c:v>wodociągi i kanalizacja</c:v>
                </c:pt>
                <c:pt idx="1">
                  <c:v>kultura i sport</c:v>
                </c:pt>
                <c:pt idx="2">
                  <c:v>drogi publiczne i transport</c:v>
                </c:pt>
                <c:pt idx="3">
                  <c:v>gospodarka komunalna i ochrona środowiska</c:v>
                </c:pt>
                <c:pt idx="4">
                  <c:v>turystyka</c:v>
                </c:pt>
                <c:pt idx="5">
                  <c:v>oświata i wychowanie</c:v>
                </c:pt>
                <c:pt idx="6">
                  <c:v>administracja publiczna</c:v>
                </c:pt>
                <c:pt idx="7">
                  <c:v>bezpieczeństwo publiczne</c:v>
                </c:pt>
                <c:pt idx="8">
                  <c:v>pozostałe</c:v>
                </c:pt>
              </c:strCache>
            </c:strRef>
          </c:cat>
          <c:val>
            <c:numRef>
              <c:f>Arkusz1!$B$2:$B$10</c:f>
              <c:numCache>
                <c:formatCode>#,##0.00</c:formatCode>
                <c:ptCount val="9"/>
                <c:pt idx="0">
                  <c:v>18115387</c:v>
                </c:pt>
                <c:pt idx="1">
                  <c:v>8746760</c:v>
                </c:pt>
                <c:pt idx="2">
                  <c:v>6797894</c:v>
                </c:pt>
                <c:pt idx="3">
                  <c:v>5127120</c:v>
                </c:pt>
                <c:pt idx="4">
                  <c:v>4145607</c:v>
                </c:pt>
                <c:pt idx="5">
                  <c:v>2626053</c:v>
                </c:pt>
                <c:pt idx="6">
                  <c:v>1383514</c:v>
                </c:pt>
                <c:pt idx="7">
                  <c:v>690000</c:v>
                </c:pt>
                <c:pt idx="8">
                  <c:v>553200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4D8-4E84-9F0A-62F4F8ABFB7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0824601594710569"/>
          <c:y val="0.177777281267608"/>
          <c:w val="0.36773407851391277"/>
          <c:h val="0.709507379090333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Segoe UI Light" panose="020B0502040204020203" pitchFamily="34" charset="0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472270568343495E-2"/>
          <c:y val="0.19967890781645561"/>
          <c:w val="0.88813115275084598"/>
          <c:h val="0.653045086889989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Dochody ogółem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wykonanie 2021</c:v>
                </c:pt>
                <c:pt idx="1">
                  <c:v>wykonanie 2022</c:v>
                </c:pt>
                <c:pt idx="2">
                  <c:v>wykonanie 2023</c:v>
                </c:pt>
                <c:pt idx="3">
                  <c:v>wykonanie 2024</c:v>
                </c:pt>
                <c:pt idx="4">
                  <c:v>planowane wykonanie 2025</c:v>
                </c:pt>
                <c:pt idx="5">
                  <c:v>plan 2026</c:v>
                </c:pt>
              </c:strCache>
            </c:strRef>
          </c:cat>
          <c:val>
            <c:numRef>
              <c:f>Arkusz1!$B$2:$B$7</c:f>
              <c:numCache>
                <c:formatCode>#,##0.00</c:formatCode>
                <c:ptCount val="6"/>
                <c:pt idx="0">
                  <c:v>130229817</c:v>
                </c:pt>
                <c:pt idx="1">
                  <c:v>128309860</c:v>
                </c:pt>
                <c:pt idx="2">
                  <c:v>136203184</c:v>
                </c:pt>
                <c:pt idx="3">
                  <c:v>165537048</c:v>
                </c:pt>
                <c:pt idx="4">
                  <c:v>180226453</c:v>
                </c:pt>
                <c:pt idx="5">
                  <c:v>211949665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40-4124-8118-8E1998C3C09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Wydatki ogółem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wykonanie 2021</c:v>
                </c:pt>
                <c:pt idx="1">
                  <c:v>wykonanie 2022</c:v>
                </c:pt>
                <c:pt idx="2">
                  <c:v>wykonanie 2023</c:v>
                </c:pt>
                <c:pt idx="3">
                  <c:v>wykonanie 2024</c:v>
                </c:pt>
                <c:pt idx="4">
                  <c:v>planowane wykonanie 2025</c:v>
                </c:pt>
                <c:pt idx="5">
                  <c:v>plan 2026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126442002</c:v>
                </c:pt>
                <c:pt idx="1">
                  <c:v>142502257</c:v>
                </c:pt>
                <c:pt idx="2">
                  <c:v>156003613</c:v>
                </c:pt>
                <c:pt idx="3">
                  <c:v>171903952</c:v>
                </c:pt>
                <c:pt idx="4">
                  <c:v>191928218</c:v>
                </c:pt>
                <c:pt idx="5">
                  <c:v>226135205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40-4124-8118-8E1998C3C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34903984"/>
        <c:axId val="834902896"/>
      </c:barChart>
      <c:catAx>
        <c:axId val="83490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pl-PL"/>
          </a:p>
        </c:txPr>
        <c:crossAx val="834902896"/>
        <c:crosses val="autoZero"/>
        <c:auto val="1"/>
        <c:lblAlgn val="ctr"/>
        <c:lblOffset val="100"/>
        <c:noMultiLvlLbl val="0"/>
      </c:catAx>
      <c:valAx>
        <c:axId val="834902896"/>
        <c:scaling>
          <c:orientation val="minMax"/>
          <c:max val="24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pl-PL"/>
          </a:p>
        </c:txPr>
        <c:crossAx val="83490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Dochody bieżące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wykonanie 2021</c:v>
                </c:pt>
                <c:pt idx="1">
                  <c:v>wykonanie 2022</c:v>
                </c:pt>
                <c:pt idx="2">
                  <c:v>wykonanie 2023</c:v>
                </c:pt>
                <c:pt idx="3">
                  <c:v>wykonanie 2024</c:v>
                </c:pt>
                <c:pt idx="4">
                  <c:v>planowane wykonanie 2025</c:v>
                </c:pt>
                <c:pt idx="5">
                  <c:v>plan 2026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120362005</c:v>
                </c:pt>
                <c:pt idx="1">
                  <c:v>119461667</c:v>
                </c:pt>
                <c:pt idx="2">
                  <c:v>113634033</c:v>
                </c:pt>
                <c:pt idx="3">
                  <c:v>155438318</c:v>
                </c:pt>
                <c:pt idx="4">
                  <c:v>172705568</c:v>
                </c:pt>
                <c:pt idx="5">
                  <c:v>191870990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A7-4A02-A229-E476D8DBC95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Wydatki bieżące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wykonanie 2021</c:v>
                </c:pt>
                <c:pt idx="1">
                  <c:v>wykonanie 2022</c:v>
                </c:pt>
                <c:pt idx="2">
                  <c:v>wykonanie 2023</c:v>
                </c:pt>
                <c:pt idx="3">
                  <c:v>wykonanie 2024</c:v>
                </c:pt>
                <c:pt idx="4">
                  <c:v>planowane wykonanie 2025</c:v>
                </c:pt>
                <c:pt idx="5">
                  <c:v>plan 2026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109803832</c:v>
                </c:pt>
                <c:pt idx="1">
                  <c:v>115829369</c:v>
                </c:pt>
                <c:pt idx="2">
                  <c:v>115484232</c:v>
                </c:pt>
                <c:pt idx="3">
                  <c:v>145893492</c:v>
                </c:pt>
                <c:pt idx="4">
                  <c:v>172338850</c:v>
                </c:pt>
                <c:pt idx="5">
                  <c:v>177949670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A7-4A02-A229-E476D8DBC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34908336"/>
        <c:axId val="834899088"/>
      </c:barChart>
      <c:catAx>
        <c:axId val="83490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pl-PL"/>
          </a:p>
        </c:txPr>
        <c:crossAx val="834899088"/>
        <c:crosses val="autoZero"/>
        <c:auto val="1"/>
        <c:lblAlgn val="ctr"/>
        <c:lblOffset val="100"/>
        <c:noMultiLvlLbl val="0"/>
      </c:catAx>
      <c:valAx>
        <c:axId val="834899088"/>
        <c:scaling>
          <c:orientation val="minMax"/>
          <c:max val="195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pl-PL"/>
          </a:p>
        </c:txPr>
        <c:crossAx val="83490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Wydatki majątkowe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4000"/>
                  </a:schemeClr>
                </a:gs>
                <a:gs pos="100000">
                  <a:schemeClr val="accent2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dLbl>
              <c:idx val="5"/>
              <c:layout>
                <c:manualLayout>
                  <c:x val="-1.1997114268923724E-3"/>
                  <c:y val="2.5062661587563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6D-4A87-B035-8677B5FE877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wykonanie 2021</c:v>
                </c:pt>
                <c:pt idx="1">
                  <c:v>wykonanie 2022</c:v>
                </c:pt>
                <c:pt idx="2">
                  <c:v>wykonanie 2023</c:v>
                </c:pt>
                <c:pt idx="3">
                  <c:v>wykonanie 2024</c:v>
                </c:pt>
                <c:pt idx="4">
                  <c:v>planowane wykonanie 2025</c:v>
                </c:pt>
                <c:pt idx="5">
                  <c:v>plan 2026</c:v>
                </c:pt>
              </c:strCache>
            </c:strRef>
          </c:cat>
          <c:val>
            <c:numRef>
              <c:f>Arkusz1!$B$2:$B$7</c:f>
              <c:numCache>
                <c:formatCode>#,##0.00</c:formatCode>
                <c:ptCount val="6"/>
                <c:pt idx="0">
                  <c:v>16638170</c:v>
                </c:pt>
                <c:pt idx="1">
                  <c:v>26672888</c:v>
                </c:pt>
                <c:pt idx="2" formatCode="General">
                  <c:v>40519381</c:v>
                </c:pt>
                <c:pt idx="3" formatCode="General">
                  <c:v>26010460</c:v>
                </c:pt>
                <c:pt idx="4" formatCode="#,##0">
                  <c:v>19596368</c:v>
                </c:pt>
                <c:pt idx="5" formatCode="General">
                  <c:v>48185535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27-4086-B910-3FD4EA82C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34909424"/>
        <c:axId val="834903440"/>
      </c:barChart>
      <c:catAx>
        <c:axId val="83490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Segoe UI Light" panose="020B0502040204020203" pitchFamily="34" charset="0"/>
              </a:defRPr>
            </a:pPr>
            <a:endParaRPr lang="pl-PL"/>
          </a:p>
        </c:txPr>
        <c:crossAx val="834903440"/>
        <c:crosses val="autoZero"/>
        <c:auto val="1"/>
        <c:lblAlgn val="ctr"/>
        <c:lblOffset val="100"/>
        <c:noMultiLvlLbl val="0"/>
      </c:catAx>
      <c:valAx>
        <c:axId val="834903440"/>
        <c:scaling>
          <c:orientation val="minMax"/>
          <c:max val="5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Segoe UI Light" panose="020B0502040204020203" pitchFamily="34" charset="0"/>
              </a:defRPr>
            </a:pPr>
            <a:endParaRPr lang="pl-PL"/>
          </a:p>
        </c:txPr>
        <c:crossAx val="83490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Wodociągi i kanalizacja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wykonanie 2021</c:v>
                </c:pt>
                <c:pt idx="1">
                  <c:v>wykonanie 2022</c:v>
                </c:pt>
                <c:pt idx="2">
                  <c:v>wykonanie 2023</c:v>
                </c:pt>
                <c:pt idx="3">
                  <c:v>wykonanie 2024</c:v>
                </c:pt>
                <c:pt idx="4">
                  <c:v>planowane wykonanie 2025</c:v>
                </c:pt>
                <c:pt idx="5">
                  <c:v>plan 2026</c:v>
                </c:pt>
              </c:strCache>
            </c:strRef>
          </c:cat>
          <c:val>
            <c:numRef>
              <c:f>Arkusz1!$B$2:$B$7</c:f>
              <c:numCache>
                <c:formatCode>#,##0</c:formatCode>
                <c:ptCount val="6"/>
                <c:pt idx="0">
                  <c:v>1437166</c:v>
                </c:pt>
                <c:pt idx="1">
                  <c:v>4304625</c:v>
                </c:pt>
                <c:pt idx="2">
                  <c:v>3408807</c:v>
                </c:pt>
                <c:pt idx="3">
                  <c:v>3342172</c:v>
                </c:pt>
                <c:pt idx="4">
                  <c:v>8823704</c:v>
                </c:pt>
                <c:pt idx="5">
                  <c:v>18263447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1D-4133-8BD7-4A1E090D6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53429392"/>
        <c:axId val="253431568"/>
      </c:barChart>
      <c:catAx>
        <c:axId val="25342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Segoe UI Light" panose="020B0502040204020203" pitchFamily="34" charset="0"/>
              </a:defRPr>
            </a:pPr>
            <a:endParaRPr lang="pl-PL"/>
          </a:p>
        </c:txPr>
        <c:crossAx val="253431568"/>
        <c:crosses val="autoZero"/>
        <c:auto val="1"/>
        <c:lblAlgn val="ctr"/>
        <c:lblOffset val="100"/>
        <c:noMultiLvlLbl val="0"/>
      </c:catAx>
      <c:valAx>
        <c:axId val="253431568"/>
        <c:scaling>
          <c:orientation val="minMax"/>
          <c:max val="19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Segoe UI Light" panose="020B0502040204020203" pitchFamily="34" charset="0"/>
              </a:defRPr>
            </a:pPr>
            <a:endParaRPr lang="pl-PL"/>
          </a:p>
        </c:txPr>
        <c:crossAx val="25342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Drogi publiczne i transport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wykonanie 2021</c:v>
                </c:pt>
                <c:pt idx="1">
                  <c:v>wykonanie 2022</c:v>
                </c:pt>
                <c:pt idx="2">
                  <c:v>wykonanie 2023</c:v>
                </c:pt>
                <c:pt idx="3">
                  <c:v>wykonanie 2024</c:v>
                </c:pt>
                <c:pt idx="4">
                  <c:v>planowane wykonanie 2025</c:v>
                </c:pt>
                <c:pt idx="5">
                  <c:v>plan 2026</c:v>
                </c:pt>
              </c:strCache>
            </c:strRef>
          </c:cat>
          <c:val>
            <c:numRef>
              <c:f>Arkusz1!$B$2:$B$7</c:f>
              <c:numCache>
                <c:formatCode>#,##0</c:formatCode>
                <c:ptCount val="6"/>
                <c:pt idx="0">
                  <c:v>7697875</c:v>
                </c:pt>
                <c:pt idx="1">
                  <c:v>17565652</c:v>
                </c:pt>
                <c:pt idx="2">
                  <c:v>13148267</c:v>
                </c:pt>
                <c:pt idx="3">
                  <c:v>20298458</c:v>
                </c:pt>
                <c:pt idx="4">
                  <c:v>15614841</c:v>
                </c:pt>
                <c:pt idx="5">
                  <c:v>19889744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1D-4133-8BD7-4A1E090D6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53429392"/>
        <c:axId val="253431568"/>
      </c:barChart>
      <c:catAx>
        <c:axId val="25342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Segoe UI Light" panose="020B0502040204020203" pitchFamily="34" charset="0"/>
              </a:defRPr>
            </a:pPr>
            <a:endParaRPr lang="pl-PL"/>
          </a:p>
        </c:txPr>
        <c:crossAx val="253431568"/>
        <c:crosses val="autoZero"/>
        <c:auto val="1"/>
        <c:lblAlgn val="ctr"/>
        <c:lblOffset val="100"/>
        <c:noMultiLvlLbl val="0"/>
      </c:catAx>
      <c:valAx>
        <c:axId val="253431568"/>
        <c:scaling>
          <c:orientation val="minMax"/>
          <c:max val="22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Segoe UI Light" panose="020B0502040204020203" pitchFamily="34" charset="0"/>
              </a:defRPr>
            </a:pPr>
            <a:endParaRPr lang="pl-PL"/>
          </a:p>
        </c:txPr>
        <c:crossAx val="25342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Drogi publiczne i transport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Arkusz1!$A$2:$A$7</c:f>
              <c:strCache>
                <c:ptCount val="6"/>
                <c:pt idx="0">
                  <c:v>wykonanie 2021</c:v>
                </c:pt>
                <c:pt idx="1">
                  <c:v>wykonanie 2022</c:v>
                </c:pt>
                <c:pt idx="2">
                  <c:v>wykonanie 2023</c:v>
                </c:pt>
                <c:pt idx="3">
                  <c:v>wykonanie 2024</c:v>
                </c:pt>
                <c:pt idx="4">
                  <c:v>planowane wykonanie 2025</c:v>
                </c:pt>
                <c:pt idx="5">
                  <c:v>plan 2026</c:v>
                </c:pt>
              </c:strCache>
            </c:strRef>
          </c:cat>
          <c:val>
            <c:numRef>
              <c:f>Arkusz1!$B$2:$B$7</c:f>
              <c:numCache>
                <c:formatCode>#,##0</c:formatCode>
                <c:ptCount val="6"/>
                <c:pt idx="0">
                  <c:v>596548</c:v>
                </c:pt>
                <c:pt idx="1">
                  <c:v>813259</c:v>
                </c:pt>
                <c:pt idx="2">
                  <c:v>1881417</c:v>
                </c:pt>
                <c:pt idx="3">
                  <c:v>2544352</c:v>
                </c:pt>
                <c:pt idx="4">
                  <c:v>2750000</c:v>
                </c:pt>
                <c:pt idx="5">
                  <c:v>3050000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1D-4133-8BD7-4A1E090D6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53429392"/>
        <c:axId val="253431568"/>
      </c:barChart>
      <c:catAx>
        <c:axId val="25342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Segoe UI Light" panose="020B0502040204020203" pitchFamily="34" charset="0"/>
              </a:defRPr>
            </a:pPr>
            <a:endParaRPr lang="pl-PL"/>
          </a:p>
        </c:txPr>
        <c:crossAx val="253431568"/>
        <c:crosses val="autoZero"/>
        <c:auto val="1"/>
        <c:lblAlgn val="ctr"/>
        <c:lblOffset val="100"/>
        <c:noMultiLvlLbl val="0"/>
      </c:catAx>
      <c:valAx>
        <c:axId val="253431568"/>
        <c:scaling>
          <c:orientation val="minMax"/>
          <c:max val="32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Segoe UI Light" panose="020B0502040204020203" pitchFamily="34" charset="0"/>
              </a:defRPr>
            </a:pPr>
            <a:endParaRPr lang="pl-PL"/>
          </a:p>
        </c:txPr>
        <c:crossAx val="25342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6F146-A358-40A0-AED8-44F775D785CF}" type="datetimeFigureOut">
              <a:rPr lang="pl-PL" smtClean="0"/>
              <a:t>22.12.2025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64E06-1272-4E04-8981-75BFBD3C5C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6420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64E06-1272-4E04-8981-75BFBD3C5CD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2528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9F610-ECD1-CAC1-8AA5-815498AF0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42CDF7E-572F-5AFE-EAFA-08A57B9318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94180F4-9700-4758-8E2C-A9EA222B55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63F5CF7-7477-1CE3-1049-1B15ACA53E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64E06-1272-4E04-8981-75BFBD3C5CD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9830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64E06-1272-4E04-8981-75BFBD3C5CD7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4023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64E06-1272-4E04-8981-75BFBD3C5CD7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1102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64E06-1272-4E04-8981-75BFBD3C5CD7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6758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64E06-1272-4E04-8981-75BFBD3C5CD7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8373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64E06-1272-4E04-8981-75BFBD3C5CD7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0043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64E06-1272-4E04-8981-75BFBD3C5CD7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3545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E066A-D628-9BC7-7B64-D20C1FB98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072C4D3-5274-2E1F-8680-B3EF027BB5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B2EA64C-3A26-BE97-22CE-0F02C9E9F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23AD5C8-0B0D-2D61-0CA5-FB1C85D4F7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64E06-1272-4E04-8981-75BFBD3C5CD7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6619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56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6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64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21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34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07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36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39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1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9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00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5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67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73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3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5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37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64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245CBD-A7C4-635B-72BF-E17163A7E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3827" y="1615101"/>
            <a:ext cx="7102077" cy="2677648"/>
          </a:xfrm>
        </p:spPr>
        <p:txBody>
          <a:bodyPr/>
          <a:lstStyle/>
          <a:p>
            <a:r>
              <a:rPr lang="pl-PL" altLang="pl-PL" sz="5400" b="1" dirty="0">
                <a:solidFill>
                  <a:schemeClr val="bg1">
                    <a:lumMod val="95000"/>
                  </a:schemeClr>
                </a:solidFill>
                <a:ea typeface="Verdana" panose="020B0604030504040204" pitchFamily="34" charset="0"/>
                <a:cs typeface="Segoe UI Light" panose="020B0502040204020203" pitchFamily="34" charset="0"/>
              </a:rPr>
              <a:t>PROJEKT BUDŻETU GMINY WIELISZEW</a:t>
            </a:r>
            <a:br>
              <a:rPr lang="pl-PL" altLang="pl-PL" b="1" dirty="0">
                <a:solidFill>
                  <a:schemeClr val="bg1">
                    <a:lumMod val="95000"/>
                  </a:schemeClr>
                </a:solidFill>
                <a:ea typeface="Verdana" panose="020B0604030504040204" pitchFamily="34" charset="0"/>
                <a:cs typeface="Segoe UI Light" panose="020B0502040204020203" pitchFamily="34" charset="0"/>
              </a:rPr>
            </a:br>
            <a:r>
              <a:rPr lang="pl-PL" altLang="pl-PL" b="1" dirty="0">
                <a:solidFill>
                  <a:schemeClr val="bg1">
                    <a:lumMod val="95000"/>
                  </a:schemeClr>
                </a:solidFill>
                <a:ea typeface="Verdana" panose="020B0604030504040204" pitchFamily="34" charset="0"/>
                <a:cs typeface="Segoe UI Light" panose="020B0502040204020203" pitchFamily="34" charset="0"/>
              </a:rPr>
              <a:t>NA ROK 2026</a:t>
            </a:r>
            <a:endParaRPr lang="pl-PL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2157089-BC64-A7B5-42A1-EB9886D3C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6570" y="5626947"/>
            <a:ext cx="1972934" cy="536109"/>
          </a:xfrm>
        </p:spPr>
        <p:txBody>
          <a:bodyPr>
            <a:normAutofit fontScale="92500" lnSpcReduction="10000"/>
          </a:bodyPr>
          <a:lstStyle/>
          <a:p>
            <a:r>
              <a:rPr lang="pl-PL" sz="1200" b="1" dirty="0">
                <a:solidFill>
                  <a:srgbClr val="FFFFFF"/>
                </a:solidFill>
                <a:cs typeface="Segoe UI Light" panose="020B0502040204020203" pitchFamily="34" charset="0"/>
              </a:rPr>
              <a:t>RADA Gminy WIELISZEW</a:t>
            </a:r>
          </a:p>
          <a:p>
            <a:r>
              <a:rPr lang="pl-PL" sz="1200" b="1" dirty="0">
                <a:solidFill>
                  <a:srgbClr val="FFFFFF"/>
                </a:solidFill>
                <a:cs typeface="Segoe UI Light" panose="020B0502040204020203" pitchFamily="34" charset="0"/>
              </a:rPr>
              <a:t>GRUDZIEŃ 2025</a:t>
            </a:r>
          </a:p>
          <a:p>
            <a:endParaRPr lang="pl-PL" sz="1200" dirty="0"/>
          </a:p>
        </p:txBody>
      </p:sp>
      <p:pic>
        <p:nvPicPr>
          <p:cNvPr id="1026" name="Obraz 1">
            <a:extLst>
              <a:ext uri="{FF2B5EF4-FFF2-40B4-BE49-F238E27FC236}">
                <a16:creationId xmlns:a16="http://schemas.microsoft.com/office/drawing/2014/main" id="{47BB057A-A94C-2DA4-9341-D3A26DC9F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2618863"/>
            <a:ext cx="2098357" cy="242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127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9297C-26E0-AEE9-4DA8-20189B69B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ECDCFFDA-C28A-9EC0-5FDF-B5408E0CFABD}"/>
              </a:ext>
            </a:extLst>
          </p:cNvPr>
          <p:cNvSpPr txBox="1">
            <a:spLocks/>
          </p:cNvSpPr>
          <p:nvPr/>
        </p:nvSpPr>
        <p:spPr>
          <a:xfrm>
            <a:off x="1614032" y="627265"/>
            <a:ext cx="7823583" cy="1231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dirty="0"/>
              <a:t>Dotacje celowe i środki na zadania bieżące w roku 2026</a:t>
            </a:r>
          </a:p>
        </p:txBody>
      </p:sp>
      <p:graphicFrame>
        <p:nvGraphicFramePr>
          <p:cNvPr id="3" name="Group 10">
            <a:extLst>
              <a:ext uri="{FF2B5EF4-FFF2-40B4-BE49-F238E27FC236}">
                <a16:creationId xmlns:a16="http://schemas.microsoft.com/office/drawing/2014/main" id="{E0C6C8EE-01EC-7319-DADB-3A5C587A6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30423"/>
              </p:ext>
            </p:extLst>
          </p:nvPr>
        </p:nvGraphicFramePr>
        <p:xfrm>
          <a:off x="635079" y="2357304"/>
          <a:ext cx="10921841" cy="3242319"/>
        </p:xfrm>
        <a:graphic>
          <a:graphicData uri="http://schemas.openxmlformats.org/drawingml/2006/table">
            <a:tbl>
              <a:tblPr/>
              <a:tblGrid>
                <a:gridCol w="933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4405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Ogółem, w tym: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6 073 628</a:t>
                      </a:r>
                    </a:p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890536"/>
                  </a:ext>
                </a:extLst>
              </a:tr>
              <a:tr h="64072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dotacje celowe i środki na zadania zlecone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5 173 104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259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dotacje celowe i środki na zadania własne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815 524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267661"/>
                  </a:ext>
                </a:extLst>
              </a:tr>
              <a:tr h="545818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środki z WFOŚiGW w ramach programu: "Usuwanie i unieszkodliwianie wyrobów zawierających azbest”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50 000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133778"/>
                  </a:ext>
                </a:extLst>
              </a:tr>
              <a:tr h="518302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środki z WFOŚiGW na Punkt konsultacyjny Czyste Powietrze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35 000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966462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9B3A4B46-DE5B-AC4F-0B1E-FEEE8977D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8" y="241372"/>
            <a:ext cx="469483" cy="5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18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A44C7-5A55-7CD1-360F-00D17F962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63A6E2-5251-E1FC-78B2-E566E3198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5282" y="2409825"/>
            <a:ext cx="5447013" cy="1782330"/>
          </a:xfrm>
        </p:spPr>
        <p:txBody>
          <a:bodyPr/>
          <a:lstStyle/>
          <a:p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WYDATKI GMINY </a:t>
            </a:r>
            <a:br>
              <a:rPr lang="pl-PL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WIELISZEW 2026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84A216A-7B4D-4C20-1590-06CE20219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16" y="559126"/>
            <a:ext cx="469483" cy="5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78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9">
            <a:extLst>
              <a:ext uri="{FF2B5EF4-FFF2-40B4-BE49-F238E27FC236}">
                <a16:creationId xmlns:a16="http://schemas.microsoft.com/office/drawing/2014/main" id="{3EF0950F-C8D0-C298-2580-BF328121D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735963"/>
              </p:ext>
            </p:extLst>
          </p:nvPr>
        </p:nvGraphicFramePr>
        <p:xfrm>
          <a:off x="1938230" y="1762334"/>
          <a:ext cx="8176472" cy="4832786"/>
        </p:xfrm>
        <a:graphic>
          <a:graphicData uri="http://schemas.openxmlformats.org/drawingml/2006/table">
            <a:tbl>
              <a:tblPr/>
              <a:tblGrid>
                <a:gridCol w="5622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4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8569">
                <a:tc grid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     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01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Plan 2026 w zł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16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oświata i wychowanie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102 702 034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16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administracja publiczna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23 932 502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001267"/>
                  </a:ext>
                </a:extLst>
              </a:tr>
              <a:tr h="28316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gospodarka komunalna i ochrona środowiska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20 138 160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06685"/>
                  </a:ext>
                </a:extLst>
              </a:tr>
              <a:tr h="28316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drogi i transport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19 889 744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633793"/>
                  </a:ext>
                </a:extLst>
              </a:tr>
              <a:tr h="28316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rolnictwo i łowiectwo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18 263 447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325976"/>
                  </a:ext>
                </a:extLst>
              </a:tr>
              <a:tr h="28316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kultura i sport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12 928 962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744263"/>
                  </a:ext>
                </a:extLst>
              </a:tr>
              <a:tr h="28316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pomoc społeczna, rodzina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11 247 048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576310"/>
                  </a:ext>
                </a:extLst>
              </a:tr>
              <a:tr h="29512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9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obsługa długu publicznego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9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5 736 046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225195"/>
                  </a:ext>
                </a:extLst>
              </a:tr>
              <a:tr h="28316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turystyka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4 160 607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524148"/>
                  </a:ext>
                </a:extLst>
              </a:tr>
              <a:tr h="350999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gospodarka nieruchomościami i działalność usługowa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3 909 200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16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bezpieczeństwo publiczne i ochrona ppoż.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1 767 359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141737"/>
                  </a:ext>
                </a:extLst>
              </a:tr>
              <a:tr h="28316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pozostałe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1 460 096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316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Wydatki ogółem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226 135 205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B72AA4F3-E209-CEFF-0622-5FED73B6D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13" y="555697"/>
            <a:ext cx="469483" cy="541606"/>
          </a:xfrm>
          <a:prstGeom prst="rect">
            <a:avLst/>
          </a:prstGeom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DC89D241-1FE8-2B16-73F1-4E0AC3D52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753" y="1183218"/>
            <a:ext cx="6407897" cy="706964"/>
          </a:xfrm>
        </p:spPr>
        <p:txBody>
          <a:bodyPr/>
          <a:lstStyle/>
          <a:p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Plan wydatków budżetowych</a:t>
            </a:r>
            <a:br>
              <a:rPr lang="pl-PL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 według kierunków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1224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8">
            <a:extLst>
              <a:ext uri="{FF2B5EF4-FFF2-40B4-BE49-F238E27FC236}">
                <a16:creationId xmlns:a16="http://schemas.microsoft.com/office/drawing/2014/main" id="{D6585828-D0A1-6735-E35D-6AB591E63B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054793"/>
              </p:ext>
            </p:extLst>
          </p:nvPr>
        </p:nvGraphicFramePr>
        <p:xfrm>
          <a:off x="943412" y="1910280"/>
          <a:ext cx="10817040" cy="4739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1613D552-16BA-51FE-C22A-8D2456619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63" y="565222"/>
            <a:ext cx="469483" cy="541606"/>
          </a:xfrm>
          <a:prstGeom prst="rect">
            <a:avLst/>
          </a:prstGeom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E08D27A4-75B5-9598-4F00-C08EDB0B7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029" y="687728"/>
            <a:ext cx="7331822" cy="1031344"/>
          </a:xfrm>
        </p:spPr>
        <p:txBody>
          <a:bodyPr/>
          <a:lstStyle/>
          <a:p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Struktura planowanych wydatków budżetowych w roku 2026</a:t>
            </a:r>
          </a:p>
        </p:txBody>
      </p:sp>
    </p:spTree>
    <p:extLst>
      <p:ext uri="{BB962C8B-B14F-4D97-AF65-F5344CB8AC3E}">
        <p14:creationId xmlns:p14="http://schemas.microsoft.com/office/powerpoint/2010/main" val="3375172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9">
            <a:extLst>
              <a:ext uri="{FF2B5EF4-FFF2-40B4-BE49-F238E27FC236}">
                <a16:creationId xmlns:a16="http://schemas.microsoft.com/office/drawing/2014/main" id="{20A0DF1E-4030-807A-77B2-CAC77AFCD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474569"/>
              </p:ext>
            </p:extLst>
          </p:nvPr>
        </p:nvGraphicFramePr>
        <p:xfrm>
          <a:off x="2452860" y="2447831"/>
          <a:ext cx="6609659" cy="3960000"/>
        </p:xfrm>
        <a:graphic>
          <a:graphicData uri="http://schemas.openxmlformats.org/drawingml/2006/table">
            <a:tbl>
              <a:tblPr/>
              <a:tblGrid>
                <a:gridCol w="4662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7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72000" marR="252000" marT="0" marB="72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     Plan 2026 w zł</a:t>
                      </a:r>
                    </a:p>
                  </a:txBody>
                  <a:tcPr marL="72000" marR="252000" marT="0" marB="72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wodociągi i kanalizacja</a:t>
                      </a:r>
                    </a:p>
                  </a:txBody>
                  <a:tcPr marL="72000" marR="252000" marT="0" marB="72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18 115 387</a:t>
                      </a:r>
                    </a:p>
                  </a:txBody>
                  <a:tcPr marL="72000" marR="252000" marT="0" marB="72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3301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kultura i sport</a:t>
                      </a:r>
                    </a:p>
                  </a:txBody>
                  <a:tcPr marL="72000" marR="252000" marT="0" marB="72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8 746 760</a:t>
                      </a:r>
                    </a:p>
                  </a:txBody>
                  <a:tcPr marL="72000" marR="252000" marT="0" marB="72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156882"/>
                  </a:ext>
                </a:extLst>
              </a:tr>
              <a:tr h="3600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drogi publiczne i transport</a:t>
                      </a:r>
                    </a:p>
                  </a:txBody>
                  <a:tcPr marL="72000" marR="252000" marT="0" marB="72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6 797 894</a:t>
                      </a:r>
                    </a:p>
                  </a:txBody>
                  <a:tcPr marL="72000" marR="252000" marT="0" marB="72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163782"/>
                  </a:ext>
                </a:extLst>
              </a:tr>
              <a:tr h="3600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gospodarka komunalna i ochrona środowiska</a:t>
                      </a:r>
                    </a:p>
                  </a:txBody>
                  <a:tcPr marL="72000" marR="252000" marT="0" marB="72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5 127 120</a:t>
                      </a:r>
                    </a:p>
                  </a:txBody>
                  <a:tcPr marL="72000" marR="252000" marT="0" marB="72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08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turystyka</a:t>
                      </a:r>
                    </a:p>
                  </a:txBody>
                  <a:tcPr marL="72000" marR="252000" marT="0" marB="72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4 145 607</a:t>
                      </a:r>
                    </a:p>
                  </a:txBody>
                  <a:tcPr marL="72000" marR="252000" marT="0" marB="72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24088"/>
                  </a:ext>
                </a:extLst>
              </a:tr>
              <a:tr h="3600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oświata i wychowanie</a:t>
                      </a:r>
                    </a:p>
                  </a:txBody>
                  <a:tcPr marL="72000" marR="252000" marT="0" marB="72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2 626 053</a:t>
                      </a:r>
                    </a:p>
                  </a:txBody>
                  <a:tcPr marL="72000" marR="252000" marT="0" marB="72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37728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administracja publiczna</a:t>
                      </a:r>
                    </a:p>
                  </a:txBody>
                  <a:tcPr marL="72000" marR="252000" marT="0" marB="72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1 383 514</a:t>
                      </a:r>
                    </a:p>
                  </a:txBody>
                  <a:tcPr marL="72000" marR="252000" marT="0" marB="72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622309"/>
                  </a:ext>
                </a:extLst>
              </a:tr>
              <a:tr h="3600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bezpieczeństwo publiczne i ochrona ppoż.</a:t>
                      </a:r>
                    </a:p>
                  </a:txBody>
                  <a:tcPr marL="72000" marR="252000" marT="0" marB="72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690 000</a:t>
                      </a:r>
                    </a:p>
                  </a:txBody>
                  <a:tcPr marL="72000" marR="252000" marT="0" marB="72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903606"/>
                  </a:ext>
                </a:extLst>
              </a:tr>
              <a:tr h="3600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pozostałe</a:t>
                      </a:r>
                    </a:p>
                  </a:txBody>
                  <a:tcPr marL="72000" marR="252000" marT="0" marB="72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553 200</a:t>
                      </a:r>
                    </a:p>
                  </a:txBody>
                  <a:tcPr marL="72000" marR="252000" marT="0" marB="72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Wydatki majątkowe ogółem</a:t>
                      </a:r>
                    </a:p>
                  </a:txBody>
                  <a:tcPr marL="72000" marR="252000" marT="0" marB="72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48 185 535</a:t>
                      </a:r>
                    </a:p>
                  </a:txBody>
                  <a:tcPr marL="72000" marR="252000" marT="0" marB="72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7F7D03ED-A74E-893A-BDE2-BA43B98F4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64" y="594854"/>
            <a:ext cx="469483" cy="541606"/>
          </a:xfrm>
          <a:prstGeom prst="rect">
            <a:avLst/>
          </a:prstGeom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B88CF147-8185-9E56-0F9C-8C2C8CA9F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3" y="1016773"/>
            <a:ext cx="8761413" cy="706964"/>
          </a:xfrm>
        </p:spPr>
        <p:txBody>
          <a:bodyPr/>
          <a:lstStyle/>
          <a:p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Plan wydatków majątkowych w roku 2026</a:t>
            </a:r>
          </a:p>
        </p:txBody>
      </p:sp>
    </p:spTree>
    <p:extLst>
      <p:ext uri="{BB962C8B-B14F-4D97-AF65-F5344CB8AC3E}">
        <p14:creationId xmlns:p14="http://schemas.microsoft.com/office/powerpoint/2010/main" val="3430065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8">
            <a:extLst>
              <a:ext uri="{FF2B5EF4-FFF2-40B4-BE49-F238E27FC236}">
                <a16:creationId xmlns:a16="http://schemas.microsoft.com/office/drawing/2014/main" id="{2658F526-6F1E-CDF2-0016-067FE8ADF6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673403"/>
              </p:ext>
            </p:extLst>
          </p:nvPr>
        </p:nvGraphicFramePr>
        <p:xfrm>
          <a:off x="593311" y="1551945"/>
          <a:ext cx="10831558" cy="532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FC967639-55DE-CB02-ECE2-88807B1A9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11" y="567954"/>
            <a:ext cx="469483" cy="541606"/>
          </a:xfrm>
          <a:prstGeom prst="rect">
            <a:avLst/>
          </a:prstGeom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E1483E89-F7C8-21CA-648A-A36CDBFF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629" y="1178455"/>
            <a:ext cx="7179422" cy="706964"/>
          </a:xfrm>
        </p:spPr>
        <p:txBody>
          <a:bodyPr/>
          <a:lstStyle/>
          <a:p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Struktura planowanych wydatków majątkowych w roku 2026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0856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93094ABE-9C8A-B1B9-D4CA-729BFD30F0DC}"/>
              </a:ext>
            </a:extLst>
          </p:cNvPr>
          <p:cNvSpPr txBox="1">
            <a:spLocks/>
          </p:cNvSpPr>
          <p:nvPr/>
        </p:nvSpPr>
        <p:spPr>
          <a:xfrm>
            <a:off x="1079659" y="82577"/>
            <a:ext cx="7692866" cy="1231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dirty="0"/>
              <a:t>Planowane wydatki majątkowe w 2026 roku</a:t>
            </a:r>
          </a:p>
          <a:p>
            <a:pPr algn="ctr"/>
            <a:r>
              <a:rPr lang="pl-PL" sz="3200" dirty="0"/>
              <a:t>(najwyższe nakłady w zł)</a:t>
            </a:r>
          </a:p>
        </p:txBody>
      </p:sp>
      <p:graphicFrame>
        <p:nvGraphicFramePr>
          <p:cNvPr id="3" name="Group 10">
            <a:extLst>
              <a:ext uri="{FF2B5EF4-FFF2-40B4-BE49-F238E27FC236}">
                <a16:creationId xmlns:a16="http://schemas.microsoft.com/office/drawing/2014/main" id="{5E4492A2-52F4-5965-4D3F-6D5A297BC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813008"/>
              </p:ext>
            </p:extLst>
          </p:nvPr>
        </p:nvGraphicFramePr>
        <p:xfrm>
          <a:off x="635079" y="1422984"/>
          <a:ext cx="10921841" cy="5207079"/>
        </p:xfrm>
        <a:graphic>
          <a:graphicData uri="http://schemas.openxmlformats.org/drawingml/2006/table">
            <a:tbl>
              <a:tblPr/>
              <a:tblGrid>
                <a:gridCol w="933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729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Budowa infrastruktury wodno-kanalizacyjnej na terenie Gminy Wieliszew- Program Polski Ład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13 368 317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890536"/>
                  </a:ext>
                </a:extLst>
              </a:tr>
              <a:tr h="450729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Budowa kompleksów sportowych Orlik 2024 przy Hali Sportowej przy ul. Modlińskiej w Wieliszewie i Szkole Podstawowej przy ul. Kościelnej w Łajskach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4 386 500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729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Utworzenie sieci ścieżek rowerowych wokół Jeziora Zegrzyńskiego wraz z odcinkami uzupełniającymi, na terenie gmin: Nieporęt, Radzymin, Serock i Wieliszew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4 145 607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267661"/>
                  </a:ext>
                </a:extLst>
              </a:tr>
              <a:tr h="450729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Budowa obiektu sportowego w Olszewnicy Starej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3 300 400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133778"/>
                  </a:ext>
                </a:extLst>
              </a:tr>
              <a:tr h="450729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Budowa kanalizacji wraz z przyłączeniami na terenie Gminy Wieliszew w Michałowie-Reginowie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2 428 905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966462"/>
                  </a:ext>
                </a:extLst>
              </a:tr>
              <a:tr h="450729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Zagospodarowanie terenu przy Urzędzie Gminy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1 889 100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656218"/>
                  </a:ext>
                </a:extLst>
              </a:tr>
              <a:tr h="427981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Zagospodarowanie przestrzeni publicznej wokół Jeziora Wieliszewskiego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1 035 511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818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Rozbudowa Szkoły Podstawowej nr 1 w Wieliszewie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1 000 200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718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Cyberbezpieczny samorząd w Gminie Wieliszew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910 514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325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Przebudowa i modernizacja- rejon ul. Złotej, ul. Daliowej, ul. Deszczowej, ul. Polnej w Wieliszewie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650 000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677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Przebudowa i modernizacja ul. Spokojnej/Rozwojowej w Skrzeszewie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580 000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7044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95361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898B6E15-DE68-3223-8086-ADAF1A906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8" y="241372"/>
            <a:ext cx="469483" cy="5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94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5FEF5299-6DDB-5FCE-4DBF-65DADB6C54F2}"/>
              </a:ext>
            </a:extLst>
          </p:cNvPr>
          <p:cNvSpPr txBox="1">
            <a:spLocks/>
          </p:cNvSpPr>
          <p:nvPr/>
        </p:nvSpPr>
        <p:spPr>
          <a:xfrm>
            <a:off x="570756" y="179429"/>
            <a:ext cx="89358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/>
              <a:t>Źródła finansowania inwestycji</a:t>
            </a:r>
          </a:p>
        </p:txBody>
      </p:sp>
      <p:graphicFrame>
        <p:nvGraphicFramePr>
          <p:cNvPr id="3" name="Group 9">
            <a:extLst>
              <a:ext uri="{FF2B5EF4-FFF2-40B4-BE49-F238E27FC236}">
                <a16:creationId xmlns:a16="http://schemas.microsoft.com/office/drawing/2014/main" id="{4100601A-E575-385E-65D7-B2F53A16F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1885"/>
              </p:ext>
            </p:extLst>
          </p:nvPr>
        </p:nvGraphicFramePr>
        <p:xfrm>
          <a:off x="980986" y="1595527"/>
          <a:ext cx="10230028" cy="4104032"/>
        </p:xfrm>
        <a:graphic>
          <a:graphicData uri="http://schemas.openxmlformats.org/drawingml/2006/table">
            <a:tbl>
              <a:tblPr/>
              <a:tblGrid>
                <a:gridCol w="8041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8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30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Łączne wydatki inwestycyjne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48 185 535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4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w tym: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4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środki własne gminy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15 932 554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7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dotacje z budżetu innych jednostek samorządu terytorialnego (WM)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100 000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401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dotacje w ramach programów współfinansowanych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  ze środków europejskich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2 072 804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54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środki rządowe (Polski Ład, MUW)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17 684 577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589642"/>
                  </a:ext>
                </a:extLst>
              </a:tr>
              <a:tr h="55154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Verdana" panose="020B060403050404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obligacje komunalne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12 395 600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700747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CC6CD063-3846-5006-38E6-4F996D199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8" y="241372"/>
            <a:ext cx="469483" cy="5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13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033E3-0270-19C0-73EB-D184D5C18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EFAA96E7-0BF6-665F-5E60-A9DF9E47802F}"/>
              </a:ext>
            </a:extLst>
          </p:cNvPr>
          <p:cNvSpPr txBox="1">
            <a:spLocks/>
          </p:cNvSpPr>
          <p:nvPr/>
        </p:nvSpPr>
        <p:spPr>
          <a:xfrm>
            <a:off x="1170524" y="241372"/>
            <a:ext cx="89358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„Dług jako dźwignia, a nie obciążenie”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B264A88-804B-431C-44BF-8370D6052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8" y="241372"/>
            <a:ext cx="469483" cy="54160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F1309D5-3A5E-F661-BC56-4A35D2A4E3F6}"/>
              </a:ext>
            </a:extLst>
          </p:cNvPr>
          <p:cNvSpPr txBox="1"/>
          <p:nvPr/>
        </p:nvSpPr>
        <p:spPr>
          <a:xfrm>
            <a:off x="708021" y="1823315"/>
            <a:ext cx="443434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b="1" dirty="0"/>
              <a:t>Finansowanie rosnących potrzeb również ze środków pożyczonych to świadoma decyzja inwestycyjna</a:t>
            </a:r>
            <a:r>
              <a:rPr lang="pl-PL" dirty="0"/>
              <a:t>.</a:t>
            </a:r>
          </a:p>
          <a:p>
            <a:r>
              <a:rPr lang="pl-PL" dirty="0"/>
              <a:t>Gmina Wieliszew jest w fazie najintensywniejszego rozwoju w swojej historii.</a:t>
            </a:r>
          </a:p>
          <a:p>
            <a:endParaRPr lang="pl-PL" dirty="0"/>
          </a:p>
          <a:p>
            <a:r>
              <a:rPr lang="pl-PL" dirty="0"/>
              <a:t>„</a:t>
            </a:r>
            <a:r>
              <a:rPr lang="pl-PL" b="1" dirty="0"/>
              <a:t>Każda złotówka z obligacji i kredytów</a:t>
            </a:r>
            <a:r>
              <a:rPr lang="pl-PL" dirty="0"/>
              <a:t> jest inwestowana w infrastrukturę, która generuje przyszłe dochody. Budowa szkół (SP1, SP2, Skrzeszew) to nie koszt – to inwestycja w to, by nowi mieszkańcy chcieli tu zostać i płacić PIT”</a:t>
            </a:r>
          </a:p>
        </p:txBody>
      </p:sp>
      <p:pic>
        <p:nvPicPr>
          <p:cNvPr id="8194" name="Picture 2" descr="Finanse Gminy Wołomin - ile wynosi obsługa zadłużenia? - Życie Powiatu na  Mazowszu">
            <a:extLst>
              <a:ext uri="{FF2B5EF4-FFF2-40B4-BE49-F238E27FC236}">
                <a16:creationId xmlns:a16="http://schemas.microsoft.com/office/drawing/2014/main" id="{5839B282-6D78-02F6-ABA8-06203EA6D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0"/>
          <a:stretch>
            <a:fillRect/>
          </a:stretch>
        </p:blipFill>
        <p:spPr bwMode="auto">
          <a:xfrm>
            <a:off x="5142370" y="1823315"/>
            <a:ext cx="704963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995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BFBC9222-727C-248B-5141-F60F6E7D0033}"/>
              </a:ext>
            </a:extLst>
          </p:cNvPr>
          <p:cNvSpPr txBox="1">
            <a:spLocks/>
          </p:cNvSpPr>
          <p:nvPr/>
        </p:nvSpPr>
        <p:spPr>
          <a:xfrm>
            <a:off x="443628" y="515558"/>
            <a:ext cx="9710117" cy="7692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3200" dirty="0">
                <a:solidFill>
                  <a:schemeClr val="tx1"/>
                </a:solidFill>
              </a:rPr>
              <a:t>Dochody i wydatki ogółem w latach 2021-2026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365304F1-44BD-3567-32E0-841F33FB76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5929771"/>
              </p:ext>
            </p:extLst>
          </p:nvPr>
        </p:nvGraphicFramePr>
        <p:xfrm>
          <a:off x="793347" y="467329"/>
          <a:ext cx="10605305" cy="589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92CD8623-F80D-D051-7F28-84E7F3C94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38" y="241372"/>
            <a:ext cx="469483" cy="5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99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8C3927C-6AAA-9249-8BBD-81142C6BF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129" y="967994"/>
            <a:ext cx="7586711" cy="706964"/>
          </a:xfrm>
        </p:spPr>
        <p:txBody>
          <a:bodyPr/>
          <a:lstStyle/>
          <a:p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Założenia do projektu budżetu</a:t>
            </a:r>
            <a:endParaRPr lang="pl-PL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60CE098-C9EA-90A8-E8C7-E6BB399F3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251" y="3022518"/>
            <a:ext cx="8761412" cy="2251964"/>
          </a:xfrm>
        </p:spPr>
        <p:txBody>
          <a:bodyPr/>
          <a:lstStyle/>
          <a:p>
            <a:r>
              <a:rPr lang="pl-PL" dirty="0"/>
              <a:t>budżet przystosowany do prognoz makroekonomicznych w zakresie dochodów, wydatków i kosztów obsługi długu (PKB +3,5%, inflacja +3,0%)</a:t>
            </a:r>
          </a:p>
          <a:p>
            <a:r>
              <a:rPr lang="pl-PL" dirty="0"/>
              <a:t>w roku 2026 zaplanowanie dochodów z tytułu udziałów w podatku PIT w kwotach wynikających z informacji MF – udziały większe o 18 mln (21,6%) od 2025 roku</a:t>
            </a:r>
          </a:p>
          <a:p>
            <a:r>
              <a:rPr lang="pl-PL" dirty="0"/>
              <a:t>w roku 2026 zaplanowanie dochodów z tytułu udziałów w podatku CIT w kwotach wynikających z informacji MF – udziały większe o 1,69 mln (109,8%) od 2025 roku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1D27989-952C-B5C9-4741-F2D0A20AA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33" y="567397"/>
            <a:ext cx="469483" cy="5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15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DAC07151-920F-025D-1055-DF196C81DF44}"/>
              </a:ext>
            </a:extLst>
          </p:cNvPr>
          <p:cNvSpPr txBox="1">
            <a:spLocks/>
          </p:cNvSpPr>
          <p:nvPr/>
        </p:nvSpPr>
        <p:spPr>
          <a:xfrm>
            <a:off x="438616" y="540723"/>
            <a:ext cx="9710117" cy="6213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3200" dirty="0">
                <a:solidFill>
                  <a:schemeClr val="tx1"/>
                </a:solidFill>
              </a:rPr>
              <a:t>Dochody i wydatki bieżące w latach 2021-2026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3D32C9F0-D3F8-7950-3758-C3E0F21DB8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3921024"/>
              </p:ext>
            </p:extLst>
          </p:nvPr>
        </p:nvGraphicFramePr>
        <p:xfrm>
          <a:off x="982844" y="1521112"/>
          <a:ext cx="10069175" cy="4796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744FD2C6-C517-5B88-888E-51DA111D0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8" y="241372"/>
            <a:ext cx="469483" cy="5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35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9F548-C1B0-12C5-8015-9AB348F2B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E618C19E-E64A-3B4A-3523-346E7A86C3A9}"/>
              </a:ext>
            </a:extLst>
          </p:cNvPr>
          <p:cNvSpPr txBox="1">
            <a:spLocks/>
          </p:cNvSpPr>
          <p:nvPr/>
        </p:nvSpPr>
        <p:spPr>
          <a:xfrm>
            <a:off x="2857501" y="225895"/>
            <a:ext cx="527685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3200" dirty="0">
                <a:solidFill>
                  <a:schemeClr val="tx1"/>
                </a:solidFill>
              </a:rPr>
              <a:t>Wydatki na inwestycje </a:t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200" dirty="0">
                <a:solidFill>
                  <a:schemeClr val="tx1"/>
                </a:solidFill>
              </a:rPr>
              <a:t>w latach 2021-2026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C68207FA-13F2-2932-2D92-F40EEE6654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872921"/>
              </p:ext>
            </p:extLst>
          </p:nvPr>
        </p:nvGraphicFramePr>
        <p:xfrm>
          <a:off x="501220" y="1333500"/>
          <a:ext cx="10585879" cy="506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6D390418-618A-1753-000F-6D76E0AEB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8" y="241372"/>
            <a:ext cx="469483" cy="5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36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56087E4D-EE43-49D9-D9DC-7D759AE4EF5D}"/>
              </a:ext>
            </a:extLst>
          </p:cNvPr>
          <p:cNvSpPr txBox="1">
            <a:spLocks/>
          </p:cNvSpPr>
          <p:nvPr/>
        </p:nvSpPr>
        <p:spPr>
          <a:xfrm>
            <a:off x="630172" y="512175"/>
            <a:ext cx="9710117" cy="84722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3200" dirty="0">
                <a:solidFill>
                  <a:schemeClr val="tx1"/>
                </a:solidFill>
              </a:rPr>
              <a:t>Wydatki na infrastrukturę wodociągową i sanitacyjną </a:t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200" dirty="0">
                <a:solidFill>
                  <a:schemeClr val="tx1"/>
                </a:solidFill>
              </a:rPr>
              <a:t>w latach 2021-2026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2C711025-F826-0399-083E-6CFDCF95DD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7022566"/>
              </p:ext>
            </p:extLst>
          </p:nvPr>
        </p:nvGraphicFramePr>
        <p:xfrm>
          <a:off x="747800" y="1487290"/>
          <a:ext cx="10449589" cy="4865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E9677C08-9B41-47CF-63A4-320127CC4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8" y="241372"/>
            <a:ext cx="469483" cy="5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16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F0E2B-4E4B-F849-20A1-076E75E44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9DF9F24F-E7D8-737A-04E6-7D2A93F336BE}"/>
              </a:ext>
            </a:extLst>
          </p:cNvPr>
          <p:cNvSpPr txBox="1">
            <a:spLocks/>
          </p:cNvSpPr>
          <p:nvPr/>
        </p:nvSpPr>
        <p:spPr>
          <a:xfrm>
            <a:off x="376675" y="505326"/>
            <a:ext cx="9710117" cy="7155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3200" dirty="0">
                <a:solidFill>
                  <a:schemeClr val="tx1"/>
                </a:solidFill>
              </a:rPr>
              <a:t>Wydatki na drogi i transport w latach 2021-2026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E2FE6DE1-1B6E-3067-DBB0-0D977B724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5603468"/>
              </p:ext>
            </p:extLst>
          </p:nvPr>
        </p:nvGraphicFramePr>
        <p:xfrm>
          <a:off x="747800" y="1487290"/>
          <a:ext cx="10449589" cy="4865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3ACD8B32-8C1F-3F9F-6774-A427CCD45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8" y="241372"/>
            <a:ext cx="469483" cy="5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76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D107D-1675-53D4-9117-DEC2959BC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AC369687-C523-5BD6-3AEA-A2B36BDD3F7D}"/>
              </a:ext>
            </a:extLst>
          </p:cNvPr>
          <p:cNvSpPr txBox="1">
            <a:spLocks/>
          </p:cNvSpPr>
          <p:nvPr/>
        </p:nvSpPr>
        <p:spPr>
          <a:xfrm>
            <a:off x="2457145" y="425190"/>
            <a:ext cx="5529175" cy="7155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3200" dirty="0">
                <a:solidFill>
                  <a:schemeClr val="tx1"/>
                </a:solidFill>
              </a:rPr>
              <a:t>Szybka Kolej Miejska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08EA2409-828D-AC99-2EF3-72E93C891F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3192153"/>
              </p:ext>
            </p:extLst>
          </p:nvPr>
        </p:nvGraphicFramePr>
        <p:xfrm>
          <a:off x="395461" y="1400961"/>
          <a:ext cx="6164729" cy="503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5B4B7920-BC0D-D06B-2903-369D87DA3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8" y="241372"/>
            <a:ext cx="469483" cy="54160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0D53BF0-2853-E8B7-6F76-23BA91E24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172" y="1797341"/>
            <a:ext cx="4985858" cy="3739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8056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67693-36B1-6894-733F-B63895B91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A7C69119-C636-47B5-9988-375186EF28B1}"/>
              </a:ext>
            </a:extLst>
          </p:cNvPr>
          <p:cNvSpPr txBox="1">
            <a:spLocks/>
          </p:cNvSpPr>
          <p:nvPr/>
        </p:nvSpPr>
        <p:spPr>
          <a:xfrm>
            <a:off x="2457145" y="425190"/>
            <a:ext cx="5529175" cy="7155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3200" dirty="0">
                <a:solidFill>
                  <a:schemeClr val="tx1"/>
                </a:solidFill>
              </a:rPr>
              <a:t>Komunikacja lokalna „L”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9C721381-625E-77AA-9F52-68639BE747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0300489"/>
              </p:ext>
            </p:extLst>
          </p:nvPr>
        </p:nvGraphicFramePr>
        <p:xfrm>
          <a:off x="395461" y="1400961"/>
          <a:ext cx="6164729" cy="503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EE41E97D-7E15-3AD6-185E-302334917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38" y="241372"/>
            <a:ext cx="469483" cy="54160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34E7B98-D86D-292F-F5FD-54AAB4E40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897" y="2166937"/>
            <a:ext cx="4572000" cy="252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1447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C521B2BA-EE64-6115-DE80-748ADC2A7B8D}"/>
              </a:ext>
            </a:extLst>
          </p:cNvPr>
          <p:cNvSpPr txBox="1">
            <a:spLocks/>
          </p:cNvSpPr>
          <p:nvPr/>
        </p:nvSpPr>
        <p:spPr>
          <a:xfrm>
            <a:off x="1782524" y="241372"/>
            <a:ext cx="760592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3200" dirty="0">
                <a:solidFill>
                  <a:schemeClr val="tx1"/>
                </a:solidFill>
              </a:rPr>
              <a:t>Wydatki bieżące na oświatę i wychowanie </a:t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200" dirty="0">
                <a:solidFill>
                  <a:schemeClr val="tx1"/>
                </a:solidFill>
              </a:rPr>
              <a:t>w latach 2021-2026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2FC8644B-9503-FA9D-A591-0F7672F237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0483405"/>
              </p:ext>
            </p:extLst>
          </p:nvPr>
        </p:nvGraphicFramePr>
        <p:xfrm>
          <a:off x="417096" y="1310816"/>
          <a:ext cx="10828420" cy="484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D7D54034-DC7D-B572-A893-97D4BD5FB056}"/>
              </a:ext>
            </a:extLst>
          </p:cNvPr>
          <p:cNvSpPr txBox="1"/>
          <p:nvPr/>
        </p:nvSpPr>
        <p:spPr>
          <a:xfrm>
            <a:off x="1564106" y="6226843"/>
            <a:ext cx="9063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Wydatki ponad subwencję/potrzeby to: utrzymanie gminnych przedszkoli, dotacje dla przedszkoli niepublicznych, dowożenie uczniów, żywienie dzieci w placówkach, dodatkowe godziny pracy nauczycieli w szkole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365BD26-E5D9-B19A-A13B-E565257C0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8" y="241372"/>
            <a:ext cx="469483" cy="5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44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DE6809F0-A2B8-4CA7-BB93-BED9432D8C5C}"/>
              </a:ext>
            </a:extLst>
          </p:cNvPr>
          <p:cNvSpPr txBox="1">
            <a:spLocks/>
          </p:cNvSpPr>
          <p:nvPr/>
        </p:nvSpPr>
        <p:spPr>
          <a:xfrm>
            <a:off x="1874097" y="284134"/>
            <a:ext cx="756866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dirty="0">
                <a:solidFill>
                  <a:schemeClr val="tx1"/>
                </a:solidFill>
              </a:rPr>
              <a:t>Wydatki bieżące na pomoc społeczną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i rodzinę w latach 2021-2026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1603C34C-A5BB-2A00-D0FF-26E8B25887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3786883"/>
              </p:ext>
            </p:extLst>
          </p:nvPr>
        </p:nvGraphicFramePr>
        <p:xfrm>
          <a:off x="889593" y="1673951"/>
          <a:ext cx="10412814" cy="4396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B52A0E50-EF5D-48B4-D8CE-CA8CC91E4FB8}"/>
              </a:ext>
            </a:extLst>
          </p:cNvPr>
          <p:cNvSpPr txBox="1"/>
          <p:nvPr/>
        </p:nvSpPr>
        <p:spPr>
          <a:xfrm>
            <a:off x="2135479" y="6176972"/>
            <a:ext cx="7480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+mj-lt"/>
                <a:cs typeface="Segoe UI Light" panose="020B0502040204020203" pitchFamily="34" charset="0"/>
              </a:rPr>
              <a:t>Do maja 2022 roku Gmina wypłacała świadczenia w ramach programu Rodzina 500+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45A3095-019D-3F6F-08CB-68078A5F5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8" y="241372"/>
            <a:ext cx="469483" cy="5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51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DD1BCA96-71AC-587B-8236-943500F0D599}"/>
              </a:ext>
            </a:extLst>
          </p:cNvPr>
          <p:cNvSpPr txBox="1">
            <a:spLocks/>
          </p:cNvSpPr>
          <p:nvPr/>
        </p:nvSpPr>
        <p:spPr>
          <a:xfrm>
            <a:off x="351050" y="364146"/>
            <a:ext cx="9710117" cy="11712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3200" dirty="0">
                <a:solidFill>
                  <a:schemeClr val="tx1"/>
                </a:solidFill>
              </a:rPr>
              <a:t>Wydatki na gospodarkę komunalną i ochronę środowiska w latach 2021-2026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F034CDC4-63CC-18C6-5769-E7FB654A4F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6328154"/>
              </p:ext>
            </p:extLst>
          </p:nvPr>
        </p:nvGraphicFramePr>
        <p:xfrm>
          <a:off x="610331" y="1535417"/>
          <a:ext cx="10069175" cy="4752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FAFF0618-2C2C-AB95-E0C3-0971D8523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8" y="241372"/>
            <a:ext cx="469483" cy="5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0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B7D80D-1DBB-3D10-C5B0-B2A533B37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28" y="580398"/>
            <a:ext cx="5212288" cy="1533628"/>
          </a:xfrm>
        </p:spPr>
        <p:txBody>
          <a:bodyPr/>
          <a:lstStyle/>
          <a:p>
            <a:r>
              <a:rPr lang="pl-PL" dirty="0"/>
              <a:t>Gospodarka odpadami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B70FB5A-7F63-F35E-BB88-BE24E71E9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8641" y="1494796"/>
            <a:ext cx="4429385" cy="4092272"/>
          </a:xfrm>
        </p:spPr>
        <p:txBody>
          <a:bodyPr>
            <a:normAutofit/>
          </a:bodyPr>
          <a:lstStyle/>
          <a:p>
            <a:r>
              <a:rPr lang="pl-PL" sz="1600" dirty="0">
                <a:solidFill>
                  <a:schemeClr val="tx2">
                    <a:lumMod val="50000"/>
                  </a:schemeClr>
                </a:solidFill>
              </a:rPr>
              <a:t>Dochody z tytułu opłat za gospodarowanie odpadami komunalnymi -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</a:rPr>
              <a:t>9 828 000 </a:t>
            </a:r>
            <a:r>
              <a:rPr lang="pl-PL" sz="1400" b="1" dirty="0">
                <a:solidFill>
                  <a:schemeClr val="tx2">
                    <a:lumMod val="50000"/>
                  </a:schemeClr>
                </a:solidFill>
              </a:rPr>
              <a:t>zł</a:t>
            </a:r>
          </a:p>
          <a:p>
            <a:endParaRPr lang="pl-PL" sz="1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l-PL" sz="1600" dirty="0">
                <a:solidFill>
                  <a:schemeClr val="tx2">
                    <a:lumMod val="50000"/>
                  </a:schemeClr>
                </a:solidFill>
              </a:rPr>
              <a:t>wydatki na finansowanie kosztów funkcjonowania systemu gospodarki odpadami komunalnymi </a:t>
            </a:r>
          </a:p>
          <a:p>
            <a:r>
              <a:rPr lang="pl-PL" sz="1600" dirty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</a:rPr>
              <a:t>9 828 001 </a:t>
            </a:r>
            <a:r>
              <a:rPr lang="pl-PL" sz="1400" b="1" dirty="0">
                <a:solidFill>
                  <a:schemeClr val="tx2">
                    <a:lumMod val="50000"/>
                  </a:schemeClr>
                </a:solidFill>
              </a:rPr>
              <a:t>zł</a:t>
            </a:r>
            <a:endParaRPr lang="pl-PL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6A29D21-EAA5-8676-4FE4-E008078FB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95" y="2587291"/>
            <a:ext cx="5111621" cy="2156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7760C49-C37C-122E-F6B1-20E2A86AD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8" y="241372"/>
            <a:ext cx="469483" cy="5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82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3F3966-B35E-16D9-F241-198CFFED0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9640" y="1944275"/>
            <a:ext cx="10332720" cy="2677648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PLAN PODSTAWOWYCH WIELKOŚCI BUDŻETOWYCH </a:t>
            </a:r>
            <a:br>
              <a:rPr lang="pl-PL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2026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D2E4B0E-4A3F-064D-D2F2-AFBF84262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16" y="578176"/>
            <a:ext cx="469483" cy="5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55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0B829-F982-DC51-E67C-98B38B9CA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872737-104D-3A9A-972B-153F2169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399" y="519544"/>
            <a:ext cx="3924576" cy="1097400"/>
          </a:xfrm>
        </p:spPr>
        <p:txBody>
          <a:bodyPr/>
          <a:lstStyle/>
          <a:p>
            <a:r>
              <a:rPr lang="pl-PL" dirty="0"/>
              <a:t>Bezpieczeństwo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B4C97C9-19DD-5255-16EA-E20A2BB6F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35112" y="519544"/>
            <a:ext cx="4429385" cy="6111347"/>
          </a:xfrm>
        </p:spPr>
        <p:txBody>
          <a:bodyPr>
            <a:normAutofit/>
          </a:bodyPr>
          <a:lstStyle/>
          <a:p>
            <a:r>
              <a:rPr lang="pl-PL" sz="1600" b="1" dirty="0">
                <a:solidFill>
                  <a:schemeClr val="tx2">
                    <a:lumMod val="50000"/>
                  </a:schemeClr>
                </a:solidFill>
              </a:rPr>
              <a:t>Wydatki bieżące roku 2026 - 1 077 359 </a:t>
            </a:r>
            <a:r>
              <a:rPr lang="pl-PL" sz="1200" b="1" dirty="0">
                <a:solidFill>
                  <a:schemeClr val="tx2">
                    <a:lumMod val="50000"/>
                  </a:schemeClr>
                </a:solidFill>
              </a:rPr>
              <a:t>zł</a:t>
            </a:r>
          </a:p>
          <a:p>
            <a:endParaRPr lang="pl-PL" sz="1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l-PL" sz="1600" b="1" dirty="0">
                <a:solidFill>
                  <a:schemeClr val="tx2">
                    <a:lumMod val="50000"/>
                  </a:schemeClr>
                </a:solidFill>
              </a:rPr>
              <a:t>Wydatki majątkowe roku 2026</a:t>
            </a:r>
          </a:p>
          <a:p>
            <a:r>
              <a:rPr lang="pl-PL" sz="1600" dirty="0">
                <a:solidFill>
                  <a:schemeClr val="tx2">
                    <a:lumMod val="50000"/>
                  </a:schemeClr>
                </a:solidFill>
              </a:rPr>
              <a:t>- Dofinansowanie zakupu samochodu dla potrzeb Komisariatu Policji w Wieliszewie –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</a:rPr>
              <a:t>110 000 </a:t>
            </a:r>
            <a:r>
              <a:rPr lang="pl-PL" sz="1200" b="1" dirty="0">
                <a:solidFill>
                  <a:schemeClr val="tx2">
                    <a:lumMod val="50000"/>
                  </a:schemeClr>
                </a:solidFill>
              </a:rPr>
              <a:t>zł</a:t>
            </a:r>
          </a:p>
          <a:p>
            <a:r>
              <a:rPr lang="pl-PL" sz="1600" dirty="0">
                <a:solidFill>
                  <a:schemeClr val="tx2">
                    <a:lumMod val="50000"/>
                  </a:schemeClr>
                </a:solidFill>
              </a:rPr>
              <a:t>- Rozbudowa OSP Kałuszyn –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</a:rPr>
              <a:t>100 000 </a:t>
            </a:r>
            <a:r>
              <a:rPr lang="pl-PL" sz="1200" b="1" dirty="0">
                <a:solidFill>
                  <a:schemeClr val="tx2">
                    <a:lumMod val="50000"/>
                  </a:schemeClr>
                </a:solidFill>
              </a:rPr>
              <a:t>zł</a:t>
            </a:r>
          </a:p>
          <a:p>
            <a:r>
              <a:rPr lang="pl-PL" sz="1600" dirty="0">
                <a:solidFill>
                  <a:schemeClr val="tx2">
                    <a:lumMod val="50000"/>
                  </a:schemeClr>
                </a:solidFill>
              </a:rPr>
              <a:t>- Dofinansowanie zakupu samochodu dla OSP Skrzeszew –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</a:rPr>
              <a:t> 300 000 </a:t>
            </a:r>
            <a:r>
              <a:rPr lang="pl-PL" sz="1200" b="1" dirty="0">
                <a:solidFill>
                  <a:schemeClr val="tx2">
                    <a:lumMod val="50000"/>
                  </a:schemeClr>
                </a:solidFill>
              </a:rPr>
              <a:t>zł</a:t>
            </a:r>
          </a:p>
          <a:p>
            <a:r>
              <a:rPr lang="pl-PL" sz="1600" dirty="0">
                <a:solidFill>
                  <a:schemeClr val="tx2">
                    <a:lumMod val="50000"/>
                  </a:schemeClr>
                </a:solidFill>
              </a:rPr>
              <a:t>- Budowa i wdrożenie systemu monitoringu wizyjnego w Szkole Podstawowej w Łajskach –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</a:rPr>
              <a:t>160 000 </a:t>
            </a:r>
            <a:r>
              <a:rPr lang="pl-PL" sz="1200" b="1" dirty="0">
                <a:solidFill>
                  <a:schemeClr val="tx2">
                    <a:lumMod val="50000"/>
                  </a:schemeClr>
                </a:solidFill>
              </a:rPr>
              <a:t>zł</a:t>
            </a:r>
          </a:p>
          <a:p>
            <a:r>
              <a:rPr lang="pl-PL" sz="1600" dirty="0">
                <a:solidFill>
                  <a:schemeClr val="tx2">
                    <a:lumMod val="50000"/>
                  </a:schemeClr>
                </a:solidFill>
              </a:rPr>
              <a:t>- Montaż monitoringu w miejscach publicznych Gminy Wieliszew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</a:rPr>
              <a:t>– 20 000 </a:t>
            </a:r>
            <a:r>
              <a:rPr lang="pl-PL" sz="1200" b="1" dirty="0">
                <a:solidFill>
                  <a:schemeClr val="tx2">
                    <a:lumMod val="50000"/>
                  </a:schemeClr>
                </a:solidFill>
              </a:rPr>
              <a:t>zł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EAB5E0-1BE3-75DF-DEB5-9584F34D1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15" y="1616944"/>
            <a:ext cx="3173407" cy="2118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7FFA21B-AE8D-1193-5F64-116BAEDE2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932" y="4218105"/>
            <a:ext cx="3377966" cy="1900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D185CF2-882A-2E5B-2FA2-0A19C499F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022" y="2803072"/>
            <a:ext cx="2517301" cy="1415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0A5C29A-4069-8DBE-8E47-299588D1E1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538" y="241372"/>
            <a:ext cx="469483" cy="5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56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3F51E-55DC-EAB8-147C-3E1690287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43799836-F929-DFE8-F4B5-8FB6EE6AF54E}"/>
              </a:ext>
            </a:extLst>
          </p:cNvPr>
          <p:cNvSpPr txBox="1">
            <a:spLocks/>
          </p:cNvSpPr>
          <p:nvPr/>
        </p:nvSpPr>
        <p:spPr>
          <a:xfrm>
            <a:off x="1885542" y="435306"/>
            <a:ext cx="6781421" cy="102791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3200" dirty="0">
                <a:solidFill>
                  <a:schemeClr val="tx1"/>
                </a:solidFill>
              </a:rPr>
              <a:t>Finansowanie systemu odpadowego</a:t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200" dirty="0">
                <a:solidFill>
                  <a:schemeClr val="tx1"/>
                </a:solidFill>
              </a:rPr>
              <a:t>w latach 2021-2026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0BA815EB-FE6C-2BDA-1C5D-8FDD178984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5263617"/>
              </p:ext>
            </p:extLst>
          </p:nvPr>
        </p:nvGraphicFramePr>
        <p:xfrm>
          <a:off x="474246" y="1463216"/>
          <a:ext cx="10828420" cy="484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3384AF36-BF13-D28E-EC86-6F12D2B02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8" y="241372"/>
            <a:ext cx="469483" cy="5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399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6AE0820B-AFFF-90C0-F8FE-C8742B405951}"/>
              </a:ext>
            </a:extLst>
          </p:cNvPr>
          <p:cNvSpPr txBox="1">
            <a:spLocks/>
          </p:cNvSpPr>
          <p:nvPr/>
        </p:nvSpPr>
        <p:spPr>
          <a:xfrm>
            <a:off x="265439" y="450485"/>
            <a:ext cx="971011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dirty="0">
                <a:solidFill>
                  <a:schemeClr val="tx1"/>
                </a:solidFill>
              </a:rPr>
              <a:t>Wydatki na kulturę w latach 2021-2026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51180A3A-90A5-2029-FBA3-9B45303716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5978709"/>
              </p:ext>
            </p:extLst>
          </p:nvPr>
        </p:nvGraphicFramePr>
        <p:xfrm>
          <a:off x="487643" y="1235242"/>
          <a:ext cx="10966420" cy="5470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67ABC3A2-1731-E59A-C335-ACF038EE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8" y="241372"/>
            <a:ext cx="469483" cy="5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23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DECCC-092D-3A6F-4BCE-193ED1B7E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8C7214D5-A36E-14EF-539E-ED0651B8AE76}"/>
              </a:ext>
            </a:extLst>
          </p:cNvPr>
          <p:cNvSpPr txBox="1">
            <a:spLocks/>
          </p:cNvSpPr>
          <p:nvPr/>
        </p:nvSpPr>
        <p:spPr>
          <a:xfrm>
            <a:off x="265439" y="450485"/>
            <a:ext cx="971011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dirty="0">
                <a:solidFill>
                  <a:schemeClr val="tx1"/>
                </a:solidFill>
              </a:rPr>
              <a:t>Wydatki na sport w latach 2021-2026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D6C55F39-571D-EEA0-0121-A4462560EC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7000850"/>
              </p:ext>
            </p:extLst>
          </p:nvPr>
        </p:nvGraphicFramePr>
        <p:xfrm>
          <a:off x="487643" y="1235242"/>
          <a:ext cx="10966420" cy="5470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754D6B07-E9C7-5C93-CCDF-5F2CECD55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8" y="241372"/>
            <a:ext cx="469483" cy="5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15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0F99A-82D0-BE2C-10CB-7AC260EC0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053F6C-EF10-EBDF-0A3F-CBC4EA3A5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7901" y="1536192"/>
            <a:ext cx="7936198" cy="2994291"/>
          </a:xfrm>
        </p:spPr>
        <p:txBody>
          <a:bodyPr/>
          <a:lstStyle/>
          <a:p>
            <a:pPr algn="ctr"/>
            <a:r>
              <a:rPr lang="pl-PL" sz="4000" b="1" dirty="0">
                <a:solidFill>
                  <a:schemeClr val="bg1">
                    <a:lumMod val="95000"/>
                  </a:schemeClr>
                </a:solidFill>
              </a:rPr>
              <a:t>WIELOLETNIA PROGNOZA </a:t>
            </a:r>
            <a:br>
              <a:rPr lang="pl-PL" sz="40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pl-PL" sz="4000" b="1" dirty="0">
                <a:solidFill>
                  <a:schemeClr val="bg1">
                    <a:lumMod val="95000"/>
                  </a:schemeClr>
                </a:solidFill>
              </a:rPr>
              <a:t>FINANSOWA GMINY WIELISZEW</a:t>
            </a:r>
            <a:br>
              <a:rPr lang="pl-PL" sz="40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pl-PL" sz="4000" b="1" dirty="0">
                <a:solidFill>
                  <a:schemeClr val="bg1">
                    <a:lumMod val="95000"/>
                  </a:schemeClr>
                </a:solidFill>
              </a:rPr>
              <a:t>NA LATA 2026-2041</a:t>
            </a:r>
            <a:br>
              <a:rPr lang="pl-PL" sz="40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pl-PL" sz="4000" b="1" dirty="0">
                <a:solidFill>
                  <a:schemeClr val="bg1">
                    <a:lumMod val="95000"/>
                  </a:schemeClr>
                </a:solidFill>
              </a:rPr>
              <a:t>i inne informacje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2305825-DDA1-618D-92C5-BD64A3730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66" y="844876"/>
            <a:ext cx="469483" cy="5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436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9DF93-6E4D-94B0-277D-7A130ED8C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50981D4-9DAC-554A-19DA-8E9510A10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531" y="940562"/>
            <a:ext cx="6946629" cy="706964"/>
          </a:xfrm>
        </p:spPr>
        <p:txBody>
          <a:bodyPr/>
          <a:lstStyle/>
          <a:p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Wieloletnia Prognoza Finansowa </a:t>
            </a:r>
            <a:br>
              <a:rPr lang="pl-PL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na lata 2026-2041</a:t>
            </a:r>
            <a:endParaRPr lang="pl-PL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C4B7E3C-5764-2CD2-E791-31B7AC956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416" y="2949833"/>
            <a:ext cx="8761412" cy="161349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dla roku 2026 przyjęto dane wynikające z uchwały budżetowej na 2026 rok</a:t>
            </a:r>
          </a:p>
          <a:p>
            <a:r>
              <a:rPr lang="pl-PL" dirty="0"/>
              <a:t>od 2027 roku dochody i wydatki bieżące ustalono za pomocą wskaźników inflacji oraz wskaźnika dynamiki PKB – według wytycznych Ministerstwa Finansów</a:t>
            </a:r>
          </a:p>
          <a:p>
            <a:r>
              <a:rPr lang="pl-PL" dirty="0"/>
              <a:t>dla lat 2027-2041 uwzględniono wzrost wpływów z tytułu udziałów w podatku PIT oraz CIT na podstawie analizy dynamiki wzrostu tych dochodów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0B9C978-B648-1A2F-AAD6-28D12870A136}"/>
              </a:ext>
            </a:extLst>
          </p:cNvPr>
          <p:cNvSpPr txBox="1"/>
          <p:nvPr/>
        </p:nvSpPr>
        <p:spPr>
          <a:xfrm>
            <a:off x="1172718" y="251738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Prognozę oparto o następujące założenia: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2531A95-3D90-729E-8697-92E9A64B81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898448"/>
              </p:ext>
            </p:extLst>
          </p:nvPr>
        </p:nvGraphicFramePr>
        <p:xfrm>
          <a:off x="1172718" y="4804918"/>
          <a:ext cx="964642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426">
                  <a:extLst>
                    <a:ext uri="{9D8B030D-6E8A-4147-A177-3AD203B41FA5}">
                      <a16:colId xmlns:a16="http://schemas.microsoft.com/office/drawing/2014/main" val="250037161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35442839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77280317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69736749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10986756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77290371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708086257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079683159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849445227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220154107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64806656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419395032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976519618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036533656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849928289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760477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Wskaźnik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2027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2028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2029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2030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2031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2032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2033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2034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2035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2036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2037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2038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2039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2040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2041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914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PKB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3,00%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2,90%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2,80%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2,70%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2,50%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2,30%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2,00%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2,00%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2,00%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1,90%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1,70%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1,60%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1,30%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1,20%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1,00%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171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Inflacja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2,60%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2,50%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2,40%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2,50%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latin typeface="+mn-lt"/>
                        </a:rPr>
                        <a:t>2,50%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latin typeface="+mn-lt"/>
                        </a:rPr>
                        <a:t>2,50%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latin typeface="+mn-lt"/>
                        </a:rPr>
                        <a:t>2,50%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latin typeface="+mn-lt"/>
                        </a:rPr>
                        <a:t>2,50%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latin typeface="+mn-lt"/>
                        </a:rPr>
                        <a:t>2,50%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latin typeface="+mn-lt"/>
                        </a:rPr>
                        <a:t>2,50%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latin typeface="+mn-lt"/>
                        </a:rPr>
                        <a:t>2,50%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latin typeface="+mn-lt"/>
                        </a:rPr>
                        <a:t>2,50%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latin typeface="+mn-lt"/>
                        </a:rPr>
                        <a:t>2,50%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latin typeface="+mn-lt"/>
                        </a:rPr>
                        <a:t>2,50%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2,50%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9894629"/>
                  </a:ext>
                </a:extLst>
              </a:tr>
            </a:tbl>
          </a:graphicData>
        </a:graphic>
      </p:graphicFrame>
      <p:pic>
        <p:nvPicPr>
          <p:cNvPr id="8" name="Obraz 7">
            <a:extLst>
              <a:ext uri="{FF2B5EF4-FFF2-40B4-BE49-F238E27FC236}">
                <a16:creationId xmlns:a16="http://schemas.microsoft.com/office/drawing/2014/main" id="{7E95346B-F154-F8FA-F851-2CC1049BB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66" y="669759"/>
            <a:ext cx="469483" cy="5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348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ED208-9E0C-D1E9-0C14-92E1BF8D3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B0E1E918-22B4-3476-0695-8FC293164C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2483221"/>
              </p:ext>
            </p:extLst>
          </p:nvPr>
        </p:nvGraphicFramePr>
        <p:xfrm>
          <a:off x="777240" y="940562"/>
          <a:ext cx="10637519" cy="5751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ytuł 3">
            <a:extLst>
              <a:ext uri="{FF2B5EF4-FFF2-40B4-BE49-F238E27FC236}">
                <a16:creationId xmlns:a16="http://schemas.microsoft.com/office/drawing/2014/main" id="{5FE48C1C-3F48-AE48-E4F0-0AF902B1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531" y="940562"/>
            <a:ext cx="6946629" cy="706964"/>
          </a:xfrm>
        </p:spPr>
        <p:txBody>
          <a:bodyPr/>
          <a:lstStyle/>
          <a:p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Wieloletnia Prognoza Finansowa </a:t>
            </a:r>
            <a:br>
              <a:rPr lang="pl-PL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na lata 2026-2041</a:t>
            </a:r>
            <a:endParaRPr lang="pl-PL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55254C6-BB38-E1A5-E7C8-5C47A40F7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66" y="669759"/>
            <a:ext cx="469483" cy="5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206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BBC54-4946-A776-FD4B-80C5B7764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3">
            <a:extLst>
              <a:ext uri="{FF2B5EF4-FFF2-40B4-BE49-F238E27FC236}">
                <a16:creationId xmlns:a16="http://schemas.microsoft.com/office/drawing/2014/main" id="{33BE359F-08CA-3DFB-0124-22D17E4A6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390" y="940562"/>
            <a:ext cx="6919733" cy="706964"/>
          </a:xfrm>
        </p:spPr>
        <p:txBody>
          <a:bodyPr/>
          <a:lstStyle/>
          <a:p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Kwota planowanego długu gminy </a:t>
            </a:r>
            <a:br>
              <a:rPr lang="pl-PL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w latach 2015-2041</a:t>
            </a:r>
            <a:endParaRPr lang="pl-PL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CBAB5ACB-1EB3-2F8C-8289-518E52464B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6210318"/>
              </p:ext>
            </p:extLst>
          </p:nvPr>
        </p:nvGraphicFramePr>
        <p:xfrm>
          <a:off x="861568" y="2292435"/>
          <a:ext cx="10175240" cy="4410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659994C0-DBD7-DF27-26AC-4817D4026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66" y="669759"/>
            <a:ext cx="469483" cy="5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303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87514-7AF6-FA6E-F0B2-0E878990B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1EFAE8BD-E7E8-F83B-5EFB-CC84185B0B27}"/>
              </a:ext>
            </a:extLst>
          </p:cNvPr>
          <p:cNvSpPr txBox="1">
            <a:spLocks/>
          </p:cNvSpPr>
          <p:nvPr/>
        </p:nvSpPr>
        <p:spPr>
          <a:xfrm>
            <a:off x="708021" y="305450"/>
            <a:ext cx="9254967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dirty="0"/>
              <a:t>Przedsięwzięcia wieloletnie (najwyższe nakłady) (1)</a:t>
            </a:r>
          </a:p>
        </p:txBody>
      </p:sp>
      <p:graphicFrame>
        <p:nvGraphicFramePr>
          <p:cNvPr id="3" name="Group 10">
            <a:extLst>
              <a:ext uri="{FF2B5EF4-FFF2-40B4-BE49-F238E27FC236}">
                <a16:creationId xmlns:a16="http://schemas.microsoft.com/office/drawing/2014/main" id="{79E856CC-515A-51AA-883E-1E42CA737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395754"/>
              </p:ext>
            </p:extLst>
          </p:nvPr>
        </p:nvGraphicFramePr>
        <p:xfrm>
          <a:off x="473279" y="1348343"/>
          <a:ext cx="11033046" cy="4957936"/>
        </p:xfrm>
        <a:graphic>
          <a:graphicData uri="http://schemas.openxmlformats.org/drawingml/2006/table">
            <a:tbl>
              <a:tblPr/>
              <a:tblGrid>
                <a:gridCol w="5118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1577083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819733814"/>
                    </a:ext>
                  </a:extLst>
                </a:gridCol>
                <a:gridCol w="1067618">
                  <a:extLst>
                    <a:ext uri="{9D8B030D-6E8A-4147-A177-3AD203B41FA5}">
                      <a16:colId xmlns:a16="http://schemas.microsoft.com/office/drawing/2014/main" val="4277289106"/>
                    </a:ext>
                  </a:extLst>
                </a:gridCol>
                <a:gridCol w="1466032">
                  <a:extLst>
                    <a:ext uri="{9D8B030D-6E8A-4147-A177-3AD203B41FA5}">
                      <a16:colId xmlns:a16="http://schemas.microsoft.com/office/drawing/2014/main" val="2611882538"/>
                    </a:ext>
                  </a:extLst>
                </a:gridCol>
              </a:tblGrid>
              <a:tr h="433803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Nazwa zadania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2026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2027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2028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2029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Łączne nakłady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067799"/>
                  </a:ext>
                </a:extLst>
              </a:tr>
              <a:tr h="43380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Wieliszewskie centrum integracji społecznej - przedszkole, infrastruktura sportowa i ośrodek zdrowia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20 000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20 000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20 000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16 574 728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829276"/>
                  </a:ext>
                </a:extLst>
              </a:tr>
              <a:tr h="43380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Budowa infrastruktury wodno-kanalizacyjnej na terenie Gminy Wieliszew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13 368 317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14 111 000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890536"/>
                  </a:ext>
                </a:extLst>
              </a:tr>
              <a:tr h="54421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Budowa kanalizacji wraz z przyłączeniami na terenie Gminy Wieliszew w Michałowie-Reginowie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2 428 905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1 300 000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360 000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9 524 000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41562"/>
                  </a:ext>
                </a:extLst>
              </a:tr>
              <a:tr h="41851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Rozbudowa Szkoły Podstawowej nr 2 w Wieliszewie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515 853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4 000 000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4 500 000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9 015 853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769157"/>
                  </a:ext>
                </a:extLst>
              </a:tr>
              <a:tr h="62268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Utworzenie sieci ścieżek rowerowych wokół Jeziora Zegrzyńskiego wraz z odcinkami uzupełniającymi, na terenie gmin: Nieporęt, Radzymin, Serock i Wieliszew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4 160 607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4 365 302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8 535 909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217400"/>
                  </a:ext>
                </a:extLst>
              </a:tr>
              <a:tr h="37767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Budowa SUW Skrzeszew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121 415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500 000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2 500 000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5 000 000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8 121 415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8388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Rozbudowa Szkoły Podstawowej nr 1 w Wieliszewie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1 000 200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5 000 000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6 176 095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455270"/>
                  </a:ext>
                </a:extLst>
              </a:tr>
              <a:tr h="39226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Projekt i budowa wodociągu w Komornicy, Poddębiu, Topolinie, Kałuszynie, Skrzeszewie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125 000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100 000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1 500 000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3 900 000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5 625 000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923436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Budowa obiektu sportowego w Olszewnicy Starej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3 300 400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5 332 000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67192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Budowa przedszkola w Michałowie Reginowie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2 000 000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3 000 000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5 247 401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376429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A148FCBB-BBBB-37A6-586A-F4561D653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8" y="241372"/>
            <a:ext cx="469483" cy="5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00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688C7-6F45-715C-EB3D-FCF5E6012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44529038-DA15-9759-024B-F43E68172C7A}"/>
              </a:ext>
            </a:extLst>
          </p:cNvPr>
          <p:cNvSpPr txBox="1">
            <a:spLocks/>
          </p:cNvSpPr>
          <p:nvPr/>
        </p:nvSpPr>
        <p:spPr>
          <a:xfrm>
            <a:off x="708021" y="305450"/>
            <a:ext cx="9254967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dirty="0"/>
              <a:t>Przedsięwzięcia wieloletnie (najwyższe nakłady) (2)</a:t>
            </a:r>
          </a:p>
        </p:txBody>
      </p:sp>
      <p:graphicFrame>
        <p:nvGraphicFramePr>
          <p:cNvPr id="3" name="Group 10">
            <a:extLst>
              <a:ext uri="{FF2B5EF4-FFF2-40B4-BE49-F238E27FC236}">
                <a16:creationId xmlns:a16="http://schemas.microsoft.com/office/drawing/2014/main" id="{EFAA4673-8D84-61F7-259C-0769DE4A6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475052"/>
              </p:ext>
            </p:extLst>
          </p:nvPr>
        </p:nvGraphicFramePr>
        <p:xfrm>
          <a:off x="473279" y="1345813"/>
          <a:ext cx="11033046" cy="4699881"/>
        </p:xfrm>
        <a:graphic>
          <a:graphicData uri="http://schemas.openxmlformats.org/drawingml/2006/table">
            <a:tbl>
              <a:tblPr/>
              <a:tblGrid>
                <a:gridCol w="518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1577083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81973381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277289106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611882538"/>
                    </a:ext>
                  </a:extLst>
                </a:gridCol>
              </a:tblGrid>
              <a:tr h="433803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Nazwa zadania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2026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2027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2028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2029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Łączne nakłady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067799"/>
                  </a:ext>
                </a:extLst>
              </a:tr>
              <a:tr h="37124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Rozbudowa Szkoły Podstawowej w Skrzeszewie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200 000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1 000 000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4 000 000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5 200 000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914858"/>
                  </a:ext>
                </a:extLst>
              </a:tr>
              <a:tr h="43380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Budowa kompleksów sportowych Orlik 2024 przy Hali Sportowej przy ul. Modlińskiej w Wieliszewie i Szkole Podstawowej przy ul. Kościelnej w Łajskach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4 386 500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4 918 300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890536"/>
                  </a:ext>
                </a:extLst>
              </a:tr>
              <a:tr h="39013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Zagospodarowanie terenu przy Urzędzie Gminy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1 889 100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3 820 789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41562"/>
                  </a:ext>
                </a:extLst>
              </a:tr>
              <a:tr h="41851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Przejmowanie infrastruktury wodociągowej na terenie Gminy Wieliszew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150 800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200 000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200 000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200 000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3 631 286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769157"/>
                  </a:ext>
                </a:extLst>
              </a:tr>
              <a:tr h="38653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Wykup terenów – na potrzeby inwestycji gminnych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400 000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2  901 889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217400"/>
                  </a:ext>
                </a:extLst>
              </a:tr>
              <a:tr h="37767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Zagospodarowanie przestrzeni publicznej wokół Jeziora Wieliszewskiego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1 035 511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100 000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2 356 622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8388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Projekt budowy ul. Podgórnej w Wieliszewie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450 000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1 000 000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500 000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2 203 800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455270"/>
                  </a:ext>
                </a:extLst>
              </a:tr>
              <a:tr h="40397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Budowa punktów świetlnych w drogach gminnych Gminy Wieliszew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200 000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200 000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100 000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2 155 435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035030"/>
                  </a:ext>
                </a:extLst>
              </a:tr>
              <a:tr h="41349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Budowa cmentarza w Wieliszewie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49 200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1 552 457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542862"/>
                  </a:ext>
                </a:extLst>
              </a:tr>
              <a:tr h="34169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Przebudowa i modernizacja ul. Kościelnej w Topolinie/Sikory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44 000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400 000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900 000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1 396 000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23A15894-5066-EB87-E128-8A2C78C98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8" y="241372"/>
            <a:ext cx="469483" cy="5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15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9">
            <a:extLst>
              <a:ext uri="{FF2B5EF4-FFF2-40B4-BE49-F238E27FC236}">
                <a16:creationId xmlns:a16="http://schemas.microsoft.com/office/drawing/2014/main" id="{EEB2877B-FE45-EF69-D9B6-F713A7D0C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652811"/>
              </p:ext>
            </p:extLst>
          </p:nvPr>
        </p:nvGraphicFramePr>
        <p:xfrm>
          <a:off x="1372123" y="1667347"/>
          <a:ext cx="8189714" cy="4799042"/>
        </p:xfrm>
        <a:graphic>
          <a:graphicData uri="http://schemas.openxmlformats.org/drawingml/2006/table">
            <a:tbl>
              <a:tblPr/>
              <a:tblGrid>
                <a:gridCol w="3739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2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8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12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90000" marR="90000" marT="9216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Segoe UI Light" panose="020B0502040204020203" pitchFamily="34" charset="0"/>
                        </a:rPr>
                        <a:t>        Plan w zł na rok   2026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Segoe UI Light" panose="020B0502040204020203" pitchFamily="34" charset="0"/>
                        </a:rPr>
                        <a:t>Wskaźnik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5611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Segoe UI Light" panose="020B0502040204020203" pitchFamily="34" charset="0"/>
                        </a:rPr>
                        <a:t>Dochody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Segoe UI Light" panose="020B0502040204020203" pitchFamily="34" charset="0"/>
                        </a:rPr>
                        <a:t>   </a:t>
                      </a: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Segoe UI Light" panose="020B0502040204020203" pitchFamily="34" charset="0"/>
                        </a:rPr>
                        <a:t>bieżące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Segoe UI Light" panose="020B0502040204020203" pitchFamily="34" charset="0"/>
                        </a:rPr>
                        <a:t>   majątkowe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Segoe UI Light" panose="020B0502040204020203" pitchFamily="34" charset="0"/>
                        </a:rPr>
                        <a:t>211 949 665</a:t>
                      </a:r>
                    </a:p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Segoe UI Light" panose="020B0502040204020203" pitchFamily="34" charset="0"/>
                        </a:rPr>
                        <a:t>191 870 990</a:t>
                      </a:r>
                    </a:p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Segoe UI Light" panose="020B0502040204020203" pitchFamily="34" charset="0"/>
                        </a:rPr>
                        <a:t>20 078 675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Segoe UI Light" panose="020B0502040204020203" pitchFamily="34" charset="0"/>
                        </a:rPr>
                        <a:t>18%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Segoe UI Light" panose="020B0502040204020203" pitchFamily="34" charset="0"/>
                        </a:rPr>
                        <a:t>11%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Segoe UI Light" panose="020B0502040204020203" pitchFamily="34" charset="0"/>
                        </a:rPr>
                        <a:t>167%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611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Segoe UI Light" panose="020B0502040204020203" pitchFamily="34" charset="0"/>
                        </a:rPr>
                        <a:t>Wydatki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Segoe UI Light" panose="020B0502040204020203" pitchFamily="34" charset="0"/>
                        </a:rPr>
                        <a:t>   </a:t>
                      </a: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Segoe UI Light" panose="020B0502040204020203" pitchFamily="34" charset="0"/>
                        </a:rPr>
                        <a:t>bieżące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Segoe UI Light" panose="020B0502040204020203" pitchFamily="34" charset="0"/>
                        </a:rPr>
                        <a:t>   majątkowe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Segoe UI Light" panose="020B0502040204020203" pitchFamily="34" charset="0"/>
                        </a:rPr>
                        <a:t>226 135 205</a:t>
                      </a:r>
                    </a:p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Segoe UI Light" panose="020B0502040204020203" pitchFamily="34" charset="0"/>
                        </a:rPr>
                        <a:t>177 949 670</a:t>
                      </a:r>
                    </a:p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Segoe UI Light" panose="020B0502040204020203" pitchFamily="34" charset="0"/>
                        </a:rPr>
                        <a:t>48 185 535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Segoe UI Light" panose="020B0502040204020203" pitchFamily="34" charset="0"/>
                        </a:rPr>
                        <a:t>18%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Segoe UI Light" panose="020B0502040204020203" pitchFamily="34" charset="0"/>
                        </a:rPr>
                        <a:t>3%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Segoe UI Light" panose="020B0502040204020203" pitchFamily="34" charset="0"/>
                        </a:rPr>
                        <a:t>146%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10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Segoe UI Light" panose="020B0502040204020203" pitchFamily="34" charset="0"/>
                        </a:rPr>
                        <a:t>Wynik budżetu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Segoe UI Light" panose="020B0502040204020203" pitchFamily="34" charset="0"/>
                        </a:rPr>
                        <a:t>-14 185 540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90000" marR="90000" marT="9216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1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Segoe UI Light" panose="020B0502040204020203" pitchFamily="34" charset="0"/>
                        </a:rPr>
                        <a:t>Przychody, w tym:</a:t>
                      </a:r>
                    </a:p>
                    <a:p>
                      <a:pPr marL="285750" marR="0" lvl="0" indent="-28575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Segoe UI Light" panose="020B0502040204020203" pitchFamily="34" charset="0"/>
                        </a:rPr>
                        <a:t>emisja obligacji</a:t>
                      </a:r>
                    </a:p>
                    <a:p>
                      <a:pPr marL="285750" marR="0" lvl="0" indent="-28575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Segoe UI Light" panose="020B0502040204020203" pitchFamily="34" charset="0"/>
                        </a:rPr>
                        <a:t>wolne środki</a:t>
                      </a:r>
                    </a:p>
                    <a:p>
                      <a:pPr marL="285750" marR="0" lvl="0" indent="-28575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Segoe UI Light" panose="020B0502040204020203" pitchFamily="34" charset="0"/>
                        </a:rPr>
                        <a:t>nadwyżka wynikająca ze szczególnych zasad wykonywania budżetu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Segoe UI Light" panose="020B0502040204020203" pitchFamily="34" charset="0"/>
                        </a:rPr>
                        <a:t>19 789 939</a:t>
                      </a:r>
                    </a:p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Segoe UI Light" panose="020B0502040204020203" pitchFamily="34" charset="0"/>
                        </a:rPr>
                        <a:t>18 000 000</a:t>
                      </a:r>
                    </a:p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pl-PL" alt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Segoe UI Light" panose="020B0502040204020203" pitchFamily="34" charset="0"/>
                        </a:rPr>
                        <a:t>940 347</a:t>
                      </a:r>
                    </a:p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Segoe UI Light" panose="020B0502040204020203" pitchFamily="34" charset="0"/>
                        </a:rPr>
                        <a:t>849 592</a:t>
                      </a: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Segoe UI Light" panose="020B0502040204020203" pitchFamily="34" charset="0"/>
                      </a:endParaRPr>
                    </a:p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Segoe UI Light" panose="020B0502040204020203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90000" marR="90000" marT="9216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Segoe UI Light" panose="020B0502040204020203" pitchFamily="34" charset="0"/>
                        </a:rPr>
                        <a:t>Spłata kredytów, wykup obligacji </a:t>
                      </a: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Segoe UI Light" panose="020B0502040204020203" pitchFamily="34" charset="0"/>
                        </a:rPr>
                        <a:t>(rozchody)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Segoe UI Light" panose="020B0502040204020203" pitchFamily="34" charset="0"/>
                        </a:rPr>
                        <a:t>5 604 399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5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9A62A47D-185B-DE32-2D13-598CBF3F7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27" y="565067"/>
            <a:ext cx="469483" cy="541606"/>
          </a:xfrm>
          <a:prstGeom prst="rect">
            <a:avLst/>
          </a:prstGeo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id="{583B2F09-3DC3-72D2-1405-812127389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123" y="1106673"/>
            <a:ext cx="8761413" cy="706964"/>
          </a:xfrm>
        </p:spPr>
        <p:txBody>
          <a:bodyPr/>
          <a:lstStyle/>
          <a:p>
            <a:r>
              <a:rPr lang="pl-PL" dirty="0"/>
              <a:t>Plan podstawowych wielkości budżetowych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67357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27714-2D26-5D8C-8940-BE0798DDC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3E52F4D9-DAC4-E12F-4F18-BA4B39147B16}"/>
              </a:ext>
            </a:extLst>
          </p:cNvPr>
          <p:cNvSpPr txBox="1">
            <a:spLocks/>
          </p:cNvSpPr>
          <p:nvPr/>
        </p:nvSpPr>
        <p:spPr>
          <a:xfrm>
            <a:off x="708021" y="305450"/>
            <a:ext cx="9254967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dirty="0"/>
              <a:t>Przedsięwzięcia wieloletnie - drogi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D8FA278-A717-3C1C-500E-4710652B6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8" y="241372"/>
            <a:ext cx="469483" cy="541606"/>
          </a:xfrm>
          <a:prstGeom prst="rect">
            <a:avLst/>
          </a:prstGeom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B319A66E-A44B-04B0-1161-8A6785989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052025"/>
              </p:ext>
            </p:extLst>
          </p:nvPr>
        </p:nvGraphicFramePr>
        <p:xfrm>
          <a:off x="575236" y="1235947"/>
          <a:ext cx="11041527" cy="5415756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8121348">
                  <a:extLst>
                    <a:ext uri="{9D8B030D-6E8A-4147-A177-3AD203B41FA5}">
                      <a16:colId xmlns:a16="http://schemas.microsoft.com/office/drawing/2014/main" val="6011043"/>
                    </a:ext>
                  </a:extLst>
                </a:gridCol>
                <a:gridCol w="2920179">
                  <a:extLst>
                    <a:ext uri="{9D8B030D-6E8A-4147-A177-3AD203B41FA5}">
                      <a16:colId xmlns:a16="http://schemas.microsoft.com/office/drawing/2014/main" val="2752980551"/>
                    </a:ext>
                  </a:extLst>
                </a:gridCol>
              </a:tblGrid>
              <a:tr h="422031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400" dirty="0">
                          <a:effectLst/>
                        </a:rPr>
                        <a:t>Nazwa przedsięwzięcia</a:t>
                      </a:r>
                    </a:p>
                  </a:txBody>
                  <a:tcPr marL="6219" marR="6219" marT="4146" marB="414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400" dirty="0">
                          <a:effectLst/>
                        </a:rPr>
                        <a:t>Suma nakładów (2026–2029)</a:t>
                      </a:r>
                    </a:p>
                  </a:txBody>
                  <a:tcPr marL="6219" marR="6219" marT="4146" marB="414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727448"/>
                  </a:ext>
                </a:extLst>
              </a:tr>
              <a:tr h="26240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Modernizacja chodnika na osiedlu Modlińska oraz 600-lecia</a:t>
                      </a:r>
                    </a:p>
                  </a:txBody>
                  <a:tcPr marL="6219" marR="6219" marT="4146" marB="4146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300 000,00zł</a:t>
                      </a:r>
                    </a:p>
                  </a:txBody>
                  <a:tcPr marL="6219" marR="6219" marT="4146" marB="4146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44627"/>
                  </a:ext>
                </a:extLst>
              </a:tr>
              <a:tr h="26240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Włączenie drogi dz. 512 do drogi wojewódzkiej 632</a:t>
                      </a:r>
                    </a:p>
                  </a:txBody>
                  <a:tcPr marL="6219" marR="6219" marT="4146" marB="4146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101 000,00zł</a:t>
                      </a:r>
                    </a:p>
                  </a:txBody>
                  <a:tcPr marL="6219" marR="6219" marT="4146" marB="4146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371435"/>
                  </a:ext>
                </a:extLst>
              </a:tr>
              <a:tr h="243526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Projekt budowy </a:t>
                      </a:r>
                      <a:r>
                        <a:rPr lang="pl-PL" sz="1300" b="1" dirty="0">
                          <a:effectLst/>
                        </a:rPr>
                        <a:t>ul. Podgórnej w Wieliszewie</a:t>
                      </a:r>
                    </a:p>
                  </a:txBody>
                  <a:tcPr marL="6219" marR="6219" marT="4146" marB="4146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>
                          <a:effectLst/>
                        </a:rPr>
                        <a:t>2 000 000,00zł</a:t>
                      </a:r>
                    </a:p>
                  </a:txBody>
                  <a:tcPr marL="6219" marR="6219" marT="4146" marB="4146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443360"/>
                  </a:ext>
                </a:extLst>
              </a:tr>
              <a:tr h="26240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Projekt i budowa chodnika wzdłuż </a:t>
                      </a:r>
                      <a:r>
                        <a:rPr lang="pl-PL" sz="1300" b="1" dirty="0">
                          <a:effectLst/>
                        </a:rPr>
                        <a:t>ul. Leśnej w Łajskach</a:t>
                      </a:r>
                    </a:p>
                  </a:txBody>
                  <a:tcPr marL="6219" marR="6219" marT="4146" marB="4146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1 200 000,00zł</a:t>
                      </a:r>
                    </a:p>
                  </a:txBody>
                  <a:tcPr marL="6219" marR="6219" marT="4146" marB="4146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788043"/>
                  </a:ext>
                </a:extLst>
              </a:tr>
              <a:tr h="26240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Przebudowa </a:t>
                      </a:r>
                      <a:r>
                        <a:rPr lang="pl-PL" sz="1300" b="1" dirty="0">
                          <a:effectLst/>
                        </a:rPr>
                        <a:t>ul. Polnej, Prostej, Lipowej (Skrzeszew</a:t>
                      </a:r>
                      <a:r>
                        <a:rPr lang="pl-PL" sz="1300" dirty="0">
                          <a:effectLst/>
                        </a:rPr>
                        <a:t>)</a:t>
                      </a:r>
                    </a:p>
                  </a:txBody>
                  <a:tcPr marL="6219" marR="6219" marT="4146" marB="4146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350 000,00zł</a:t>
                      </a:r>
                    </a:p>
                  </a:txBody>
                  <a:tcPr marL="6219" marR="6219" marT="4146" marB="4146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282438"/>
                  </a:ext>
                </a:extLst>
              </a:tr>
              <a:tr h="26240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Przebudowa </a:t>
                      </a:r>
                      <a:r>
                        <a:rPr lang="pl-PL" sz="1300" b="1" dirty="0">
                          <a:effectLst/>
                        </a:rPr>
                        <a:t>ul. Zorzy i ul. Ogrodowej (Olszewnica Stara)</a:t>
                      </a:r>
                    </a:p>
                  </a:txBody>
                  <a:tcPr marL="6219" marR="6219" marT="4146" marB="4146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661 000,00zł</a:t>
                      </a:r>
                    </a:p>
                  </a:txBody>
                  <a:tcPr marL="6219" marR="6219" marT="4146" marB="4146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449540"/>
                  </a:ext>
                </a:extLst>
              </a:tr>
              <a:tr h="243526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Przebudowa </a:t>
                      </a:r>
                      <a:r>
                        <a:rPr lang="pl-PL" sz="1300" b="1" dirty="0">
                          <a:effectLst/>
                        </a:rPr>
                        <a:t>ul. Promowej w Poddębiu</a:t>
                      </a:r>
                    </a:p>
                  </a:txBody>
                  <a:tcPr marL="6219" marR="6219" marT="4146" marB="4146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>
                          <a:effectLst/>
                        </a:rPr>
                        <a:t>201 000,00zł</a:t>
                      </a:r>
                    </a:p>
                  </a:txBody>
                  <a:tcPr marL="6219" marR="6219" marT="4146" marB="4146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006689"/>
                  </a:ext>
                </a:extLst>
              </a:tr>
              <a:tr h="26240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Projekt i wykonanie nawierzchni </a:t>
                      </a:r>
                      <a:r>
                        <a:rPr lang="pl-PL" sz="1300" b="1" dirty="0">
                          <a:effectLst/>
                        </a:rPr>
                        <a:t>ul. Przylesie w Łajskach</a:t>
                      </a:r>
                    </a:p>
                  </a:txBody>
                  <a:tcPr marL="6219" marR="6219" marT="4146" marB="4146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550 000,00zł</a:t>
                      </a:r>
                    </a:p>
                  </a:txBody>
                  <a:tcPr marL="6219" marR="6219" marT="4146" marB="4146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119612"/>
                  </a:ext>
                </a:extLst>
              </a:tr>
              <a:tr h="26240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Przebudowa </a:t>
                      </a:r>
                      <a:r>
                        <a:rPr lang="pl-PL" sz="1300" b="1" dirty="0">
                          <a:effectLst/>
                        </a:rPr>
                        <a:t>ul. Brygady Pościgowej w Skrzeszewie</a:t>
                      </a:r>
                    </a:p>
                  </a:txBody>
                  <a:tcPr marL="6219" marR="6219" marT="4146" marB="4146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>
                          <a:effectLst/>
                        </a:rPr>
                        <a:t>888 000,00zł</a:t>
                      </a:r>
                    </a:p>
                  </a:txBody>
                  <a:tcPr marL="6219" marR="6219" marT="4146" marB="4146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373723"/>
                  </a:ext>
                </a:extLst>
              </a:tr>
              <a:tr h="26240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Przebudowa </a:t>
                      </a:r>
                      <a:r>
                        <a:rPr lang="pl-PL" sz="1300" b="1" dirty="0">
                          <a:effectLst/>
                        </a:rPr>
                        <a:t>ul. Spokojnej/Rozwojowej w Skrzeszewie</a:t>
                      </a:r>
                    </a:p>
                  </a:txBody>
                  <a:tcPr marL="6219" marR="6219" marT="4146" marB="4146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1 080 000,00zł</a:t>
                      </a:r>
                    </a:p>
                  </a:txBody>
                  <a:tcPr marL="6219" marR="6219" marT="4146" marB="4146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87956"/>
                  </a:ext>
                </a:extLst>
              </a:tr>
              <a:tr h="345909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Przebudowa </a:t>
                      </a:r>
                      <a:r>
                        <a:rPr lang="pl-PL" sz="1300" b="1" dirty="0">
                          <a:effectLst/>
                        </a:rPr>
                        <a:t>ul. Szkolnej w Skrzeszewie</a:t>
                      </a:r>
                    </a:p>
                  </a:txBody>
                  <a:tcPr marL="6219" marR="6219" marT="4146" marB="4146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>
                          <a:effectLst/>
                        </a:rPr>
                        <a:t>650 000,00zł</a:t>
                      </a:r>
                    </a:p>
                  </a:txBody>
                  <a:tcPr marL="6219" marR="6219" marT="4146" marB="4146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273709"/>
                  </a:ext>
                </a:extLst>
              </a:tr>
              <a:tr h="243526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Przebudowa </a:t>
                      </a:r>
                      <a:r>
                        <a:rPr lang="pl-PL" sz="1300" b="1" dirty="0">
                          <a:effectLst/>
                        </a:rPr>
                        <a:t>ul. Sosnowej w Poddębiu</a:t>
                      </a:r>
                    </a:p>
                  </a:txBody>
                  <a:tcPr marL="6219" marR="6219" marT="4146" marB="4146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200 000,00zł</a:t>
                      </a:r>
                    </a:p>
                  </a:txBody>
                  <a:tcPr marL="6219" marR="6219" marT="4146" marB="4146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559618"/>
                  </a:ext>
                </a:extLst>
              </a:tr>
              <a:tr h="26240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Przebudowa </a:t>
                      </a:r>
                      <a:r>
                        <a:rPr lang="pl-PL" sz="1300" b="1" dirty="0">
                          <a:effectLst/>
                        </a:rPr>
                        <a:t>chodnika i ul. Polnej w Olszewnicy Starej</a:t>
                      </a:r>
                    </a:p>
                  </a:txBody>
                  <a:tcPr marL="6219" marR="6219" marT="4146" marB="4146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>
                          <a:effectLst/>
                        </a:rPr>
                        <a:t>900 000,00zł</a:t>
                      </a:r>
                    </a:p>
                  </a:txBody>
                  <a:tcPr marL="6219" marR="6219" marT="4146" marB="4146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093709"/>
                  </a:ext>
                </a:extLst>
              </a:tr>
              <a:tr h="26240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Przebudowa w </a:t>
                      </a:r>
                      <a:r>
                        <a:rPr lang="pl-PL" sz="1300" b="1" dirty="0">
                          <a:effectLst/>
                        </a:rPr>
                        <a:t>rejonie ul. Sielskiej (Olszewnica Stara)</a:t>
                      </a:r>
                    </a:p>
                  </a:txBody>
                  <a:tcPr marL="6219" marR="6219" marT="4146" marB="4146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700 000,00zł</a:t>
                      </a:r>
                    </a:p>
                  </a:txBody>
                  <a:tcPr marL="6219" marR="6219" marT="4146" marB="4146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199316"/>
                  </a:ext>
                </a:extLst>
              </a:tr>
              <a:tr h="26240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Przebudowa w rejonie </a:t>
                      </a:r>
                      <a:r>
                        <a:rPr lang="pl-PL" sz="1300" b="1" dirty="0">
                          <a:effectLst/>
                        </a:rPr>
                        <a:t>ul. Złotej, Daliowej, Polnej (Wieliszew)</a:t>
                      </a:r>
                    </a:p>
                  </a:txBody>
                  <a:tcPr marL="6219" marR="6219" marT="4146" marB="4146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>
                          <a:effectLst/>
                        </a:rPr>
                        <a:t>650 000,00zł</a:t>
                      </a:r>
                    </a:p>
                  </a:txBody>
                  <a:tcPr marL="6219" marR="6219" marT="4146" marB="4146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448439"/>
                  </a:ext>
                </a:extLst>
              </a:tr>
              <a:tr h="26240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Przebudowa </a:t>
                      </a:r>
                      <a:r>
                        <a:rPr lang="pl-PL" sz="1300" b="1" dirty="0">
                          <a:effectLst/>
                        </a:rPr>
                        <a:t>ul. Magnackiej i ul. Wesołej w Wieliszewie</a:t>
                      </a:r>
                    </a:p>
                  </a:txBody>
                  <a:tcPr marL="6219" marR="6219" marT="4146" marB="4146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518 000,00zł</a:t>
                      </a:r>
                    </a:p>
                  </a:txBody>
                  <a:tcPr marL="6219" marR="6219" marT="4146" marB="4146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669605"/>
                  </a:ext>
                </a:extLst>
              </a:tr>
              <a:tr h="26240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Przebudowa </a:t>
                      </a:r>
                      <a:r>
                        <a:rPr lang="pl-PL" sz="1300" b="1" dirty="0">
                          <a:effectLst/>
                        </a:rPr>
                        <a:t>ul. Łąkowej, Słonecznej, Wspólnej (Komornica)</a:t>
                      </a:r>
                    </a:p>
                  </a:txBody>
                  <a:tcPr marL="6219" marR="6219" marT="4146" marB="4146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906 000,00zł</a:t>
                      </a:r>
                    </a:p>
                  </a:txBody>
                  <a:tcPr marL="6219" marR="6219" marT="4146" marB="4146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620587"/>
                  </a:ext>
                </a:extLst>
              </a:tr>
              <a:tr h="26240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Przebudowa </a:t>
                      </a:r>
                      <a:r>
                        <a:rPr lang="pl-PL" sz="1300" b="1" dirty="0">
                          <a:effectLst/>
                        </a:rPr>
                        <a:t>ul. Polnej, Prostej i Wrzosowej (Michałów-Reginów)</a:t>
                      </a:r>
                    </a:p>
                  </a:txBody>
                  <a:tcPr marL="6219" marR="6219" marT="4146" marB="4146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368 000,00zł</a:t>
                      </a:r>
                    </a:p>
                  </a:txBody>
                  <a:tcPr marL="6219" marR="6219" marT="4146" marB="4146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607187"/>
                  </a:ext>
                </a:extLst>
              </a:tr>
              <a:tr h="243526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Przebudowa </a:t>
                      </a:r>
                      <a:r>
                        <a:rPr lang="pl-PL" sz="1300" b="1" dirty="0">
                          <a:effectLst/>
                        </a:rPr>
                        <a:t>ul. Kolejowej w Łajskach</a:t>
                      </a:r>
                    </a:p>
                  </a:txBody>
                  <a:tcPr marL="6219" marR="6219" marT="4146" marB="4146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664 000,00zł</a:t>
                      </a:r>
                    </a:p>
                  </a:txBody>
                  <a:tcPr marL="6219" marR="6219" marT="4146" marB="4146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626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0402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726FA-5265-493E-5869-F36B290D6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AE87CC08-B52F-04F4-2A87-9C734C6A5125}"/>
              </a:ext>
            </a:extLst>
          </p:cNvPr>
          <p:cNvSpPr txBox="1">
            <a:spLocks/>
          </p:cNvSpPr>
          <p:nvPr/>
        </p:nvSpPr>
        <p:spPr>
          <a:xfrm>
            <a:off x="708021" y="305450"/>
            <a:ext cx="9254967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dirty="0"/>
              <a:t>Przedsięwzięcia wieloletnie - drogi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2669F56-274E-2AA1-6336-3BD3002E7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8" y="241372"/>
            <a:ext cx="469483" cy="541606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0BCE684-76FA-D8FE-3CCB-FB75EEC21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516790"/>
              </p:ext>
            </p:extLst>
          </p:nvPr>
        </p:nvGraphicFramePr>
        <p:xfrm>
          <a:off x="683390" y="1278195"/>
          <a:ext cx="11143519" cy="5253862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7469464">
                  <a:extLst>
                    <a:ext uri="{9D8B030D-6E8A-4147-A177-3AD203B41FA5}">
                      <a16:colId xmlns:a16="http://schemas.microsoft.com/office/drawing/2014/main" val="407962344"/>
                    </a:ext>
                  </a:extLst>
                </a:gridCol>
                <a:gridCol w="3674055">
                  <a:extLst>
                    <a:ext uri="{9D8B030D-6E8A-4147-A177-3AD203B41FA5}">
                      <a16:colId xmlns:a16="http://schemas.microsoft.com/office/drawing/2014/main" val="3019239391"/>
                    </a:ext>
                  </a:extLst>
                </a:gridCol>
              </a:tblGrid>
              <a:tr h="25116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Przebudowa </a:t>
                      </a:r>
                      <a:r>
                        <a:rPr lang="pl-PL" sz="1300" b="1" dirty="0">
                          <a:effectLst/>
                        </a:rPr>
                        <a:t>ul. Familijnej i ul. Radosnej w Wieliszewie</a:t>
                      </a:r>
                    </a:p>
                  </a:txBody>
                  <a:tcPr marL="7020" marR="7020" marT="4680" marB="468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244 000,00zł</a:t>
                      </a:r>
                    </a:p>
                  </a:txBody>
                  <a:tcPr marL="7020" marR="7020" marT="4680" marB="468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045876"/>
                  </a:ext>
                </a:extLst>
              </a:tr>
              <a:tr h="328942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Przebudowa </a:t>
                      </a:r>
                      <a:r>
                        <a:rPr lang="pl-PL" sz="1300" b="1" dirty="0">
                          <a:effectLst/>
                        </a:rPr>
                        <a:t>ul. Moniuszki/Wieniawskiego w Łajskach</a:t>
                      </a:r>
                    </a:p>
                  </a:txBody>
                  <a:tcPr marL="7020" marR="7020" marT="4680" marB="46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497 000,00zł</a:t>
                      </a:r>
                    </a:p>
                  </a:txBody>
                  <a:tcPr marL="7020" marR="7020" marT="4680" marB="46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497570"/>
                  </a:ext>
                </a:extLst>
              </a:tr>
              <a:tr h="142362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Przebudowa </a:t>
                      </a:r>
                      <a:r>
                        <a:rPr lang="pl-PL" sz="1300" b="1" dirty="0">
                          <a:effectLst/>
                        </a:rPr>
                        <a:t>ul. Kościelnej w Topolinie/Sikory</a:t>
                      </a:r>
                    </a:p>
                  </a:txBody>
                  <a:tcPr marL="7020" marR="7020" marT="4680" marB="468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1 344 000,00zł</a:t>
                      </a:r>
                    </a:p>
                  </a:txBody>
                  <a:tcPr marL="7020" marR="7020" marT="4680" marB="468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185901"/>
                  </a:ext>
                </a:extLst>
              </a:tr>
              <a:tr h="142362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Przebudowa </a:t>
                      </a:r>
                      <a:r>
                        <a:rPr lang="pl-PL" sz="1300" b="1" dirty="0">
                          <a:effectLst/>
                        </a:rPr>
                        <a:t>ul. Słowackiego w Kałuszynie</a:t>
                      </a:r>
                    </a:p>
                  </a:txBody>
                  <a:tcPr marL="7020" marR="7020" marT="4680" marB="46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100 000,00zł</a:t>
                      </a:r>
                    </a:p>
                  </a:txBody>
                  <a:tcPr marL="7020" marR="7020" marT="4680" marB="46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903154"/>
                  </a:ext>
                </a:extLst>
              </a:tr>
              <a:tr h="25116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Przebudowa </a:t>
                      </a:r>
                      <a:r>
                        <a:rPr lang="pl-PL" sz="1300" b="1" dirty="0">
                          <a:effectLst/>
                        </a:rPr>
                        <a:t>ul. Spokojnej/Wiśniowej w Wieliszewie</a:t>
                      </a:r>
                    </a:p>
                  </a:txBody>
                  <a:tcPr marL="7020" marR="7020" marT="4680" marB="468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804 000,00zł</a:t>
                      </a:r>
                    </a:p>
                  </a:txBody>
                  <a:tcPr marL="7020" marR="7020" marT="4680" marB="468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614207"/>
                  </a:ext>
                </a:extLst>
              </a:tr>
              <a:tr h="25116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Przebudowa </a:t>
                      </a:r>
                      <a:r>
                        <a:rPr lang="pl-PL" sz="1300" b="1" dirty="0">
                          <a:effectLst/>
                        </a:rPr>
                        <a:t>ul. Zacisze w </a:t>
                      </a:r>
                      <a:r>
                        <a:rPr lang="pl-PL" sz="1300" b="1" dirty="0" err="1">
                          <a:effectLst/>
                        </a:rPr>
                        <a:t>Janówku</a:t>
                      </a:r>
                      <a:r>
                        <a:rPr lang="pl-PL" sz="1300" b="1" dirty="0">
                          <a:effectLst/>
                        </a:rPr>
                        <a:t> Pierwszym</a:t>
                      </a:r>
                    </a:p>
                  </a:txBody>
                  <a:tcPr marL="7020" marR="7020" marT="4680" marB="46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135 000,00zł</a:t>
                      </a:r>
                    </a:p>
                  </a:txBody>
                  <a:tcPr marL="7020" marR="7020" marT="4680" marB="46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240379"/>
                  </a:ext>
                </a:extLst>
              </a:tr>
              <a:tr h="142362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Przebudowa </a:t>
                      </a:r>
                      <a:r>
                        <a:rPr lang="pl-PL" sz="1300" b="1" dirty="0">
                          <a:effectLst/>
                        </a:rPr>
                        <a:t>ul. Leśnej w Wieliszewie</a:t>
                      </a:r>
                    </a:p>
                  </a:txBody>
                  <a:tcPr marL="7020" marR="7020" marT="4680" marB="468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200 000,00zł</a:t>
                      </a:r>
                    </a:p>
                  </a:txBody>
                  <a:tcPr marL="7020" marR="7020" marT="4680" marB="468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564376"/>
                  </a:ext>
                </a:extLst>
              </a:tr>
              <a:tr h="142362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Modernizacja nawierzchni</a:t>
                      </a:r>
                      <a:r>
                        <a:rPr lang="pl-PL" sz="1300" b="1" dirty="0">
                          <a:effectLst/>
                        </a:rPr>
                        <a:t> ul. Rzecznej w Górze</a:t>
                      </a:r>
                    </a:p>
                  </a:txBody>
                  <a:tcPr marL="7020" marR="7020" marT="4680" marB="46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346 000,00zł</a:t>
                      </a:r>
                    </a:p>
                  </a:txBody>
                  <a:tcPr marL="7020" marR="7020" marT="4680" marB="46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106602"/>
                  </a:ext>
                </a:extLst>
              </a:tr>
              <a:tr h="25116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Koncepcja przebudowy </a:t>
                      </a:r>
                      <a:r>
                        <a:rPr lang="pl-PL" sz="1300" b="1" dirty="0">
                          <a:effectLst/>
                        </a:rPr>
                        <a:t>ul. K. K. Baczyńskiego w Wieliszewie</a:t>
                      </a:r>
                    </a:p>
                  </a:txBody>
                  <a:tcPr marL="7020" marR="7020" marT="4680" marB="468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270 000,00zł</a:t>
                      </a:r>
                    </a:p>
                  </a:txBody>
                  <a:tcPr marL="7020" marR="7020" marT="4680" marB="468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027861"/>
                  </a:ext>
                </a:extLst>
              </a:tr>
              <a:tr h="25116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Budowa chodnika przy</a:t>
                      </a:r>
                      <a:r>
                        <a:rPr lang="pl-PL" sz="1300" b="1" dirty="0">
                          <a:effectLst/>
                        </a:rPr>
                        <a:t> ul. Polnej w Skrzeszewie</a:t>
                      </a:r>
                    </a:p>
                  </a:txBody>
                  <a:tcPr marL="7020" marR="7020" marT="4680" marB="46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500 000,00zł</a:t>
                      </a:r>
                    </a:p>
                  </a:txBody>
                  <a:tcPr marL="7020" marR="7020" marT="4680" marB="46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384513"/>
                  </a:ext>
                </a:extLst>
              </a:tr>
              <a:tr h="25116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Projekt </a:t>
                      </a:r>
                      <a:r>
                        <a:rPr lang="pl-PL" sz="1300" b="1" dirty="0">
                          <a:effectLst/>
                        </a:rPr>
                        <a:t>ul. Podleśnej i ul. gen. Urbanowicza w Kałuszynie</a:t>
                      </a:r>
                    </a:p>
                  </a:txBody>
                  <a:tcPr marL="7020" marR="7020" marT="4680" marB="468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402 000,00zł</a:t>
                      </a:r>
                    </a:p>
                  </a:txBody>
                  <a:tcPr marL="7020" marR="7020" marT="4680" marB="468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516171"/>
                  </a:ext>
                </a:extLst>
              </a:tr>
              <a:tr h="142362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Przebudowa </a:t>
                      </a:r>
                      <a:r>
                        <a:rPr lang="pl-PL" sz="1300" b="1" dirty="0">
                          <a:effectLst/>
                        </a:rPr>
                        <a:t>ul. Długiej w Olszewnicy Starej</a:t>
                      </a:r>
                    </a:p>
                  </a:txBody>
                  <a:tcPr marL="7020" marR="7020" marT="4680" marB="46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300 000,00zł</a:t>
                      </a:r>
                    </a:p>
                  </a:txBody>
                  <a:tcPr marL="7020" marR="7020" marT="4680" marB="46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65615"/>
                  </a:ext>
                </a:extLst>
              </a:tr>
              <a:tr h="25116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Przebudowa </a:t>
                      </a:r>
                      <a:r>
                        <a:rPr lang="pl-PL" sz="1300" b="1" dirty="0">
                          <a:effectLst/>
                        </a:rPr>
                        <a:t>ul. Przedpełskiego w Wieliszewie</a:t>
                      </a:r>
                    </a:p>
                  </a:txBody>
                  <a:tcPr marL="7020" marR="7020" marT="4680" marB="468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1 072 000,00zł</a:t>
                      </a:r>
                    </a:p>
                  </a:txBody>
                  <a:tcPr marL="7020" marR="7020" marT="4680" marB="468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490354"/>
                  </a:ext>
                </a:extLst>
              </a:tr>
              <a:tr h="25116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Przebudowa </a:t>
                      </a:r>
                      <a:r>
                        <a:rPr lang="pl-PL" sz="1300" b="1" dirty="0">
                          <a:effectLst/>
                        </a:rPr>
                        <a:t>ul. </a:t>
                      </a:r>
                      <a:r>
                        <a:rPr lang="pl-PL" sz="1300" b="1" dirty="0" err="1">
                          <a:effectLst/>
                        </a:rPr>
                        <a:t>Kałęckiego</a:t>
                      </a:r>
                      <a:r>
                        <a:rPr lang="pl-PL" sz="1300" b="1" dirty="0">
                          <a:effectLst/>
                        </a:rPr>
                        <a:t> i ul. Mroza w Krubinie</a:t>
                      </a:r>
                    </a:p>
                  </a:txBody>
                  <a:tcPr marL="7020" marR="7020" marT="4680" marB="46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201 000,00zł</a:t>
                      </a:r>
                    </a:p>
                  </a:txBody>
                  <a:tcPr marL="7020" marR="7020" marT="4680" marB="46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399963"/>
                  </a:ext>
                </a:extLst>
              </a:tr>
              <a:tr h="25116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Projekt przebudowy drogi wojewódzkiej 632 (chodnik/rower)</a:t>
                      </a:r>
                    </a:p>
                  </a:txBody>
                  <a:tcPr marL="7020" marR="7020" marT="4680" marB="468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100 000,00zł</a:t>
                      </a:r>
                    </a:p>
                  </a:txBody>
                  <a:tcPr marL="7020" marR="7020" marT="4680" marB="468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69309"/>
                  </a:ext>
                </a:extLst>
              </a:tr>
              <a:tr h="142362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Modernizacja </a:t>
                      </a:r>
                      <a:r>
                        <a:rPr lang="pl-PL" sz="1300" b="1" dirty="0">
                          <a:effectLst/>
                        </a:rPr>
                        <a:t>ul. Senatorskiej w Wieliszewie</a:t>
                      </a:r>
                    </a:p>
                  </a:txBody>
                  <a:tcPr marL="7020" marR="7020" marT="4680" marB="46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200 000,00zł</a:t>
                      </a:r>
                    </a:p>
                  </a:txBody>
                  <a:tcPr marL="7020" marR="7020" marT="4680" marB="46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411500"/>
                  </a:ext>
                </a:extLst>
              </a:tr>
              <a:tr h="25116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Modernizacja </a:t>
                      </a:r>
                      <a:r>
                        <a:rPr lang="pl-PL" sz="1300" b="1" dirty="0">
                          <a:effectLst/>
                        </a:rPr>
                        <a:t>ul. Wojska Polskiego i Jaśminowej w Olszewnicy Starej</a:t>
                      </a:r>
                    </a:p>
                  </a:txBody>
                  <a:tcPr marL="7020" marR="7020" marT="4680" marB="468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450 000,00zł</a:t>
                      </a:r>
                    </a:p>
                  </a:txBody>
                  <a:tcPr marL="7020" marR="7020" marT="4680" marB="468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346109"/>
                  </a:ext>
                </a:extLst>
              </a:tr>
              <a:tr h="142362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Projekt i rozbudowa </a:t>
                      </a:r>
                      <a:r>
                        <a:rPr lang="pl-PL" sz="1300" b="1" dirty="0">
                          <a:effectLst/>
                        </a:rPr>
                        <a:t>ul. Dolnej w Kałuszynie</a:t>
                      </a:r>
                    </a:p>
                  </a:txBody>
                  <a:tcPr marL="7020" marR="7020" marT="4680" marB="46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200 000,00zł</a:t>
                      </a:r>
                    </a:p>
                  </a:txBody>
                  <a:tcPr marL="7020" marR="7020" marT="4680" marB="46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247225"/>
                  </a:ext>
                </a:extLst>
              </a:tr>
              <a:tr h="142362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Projekt i budowa </a:t>
                      </a:r>
                      <a:r>
                        <a:rPr lang="pl-PL" sz="1300" b="1" dirty="0">
                          <a:effectLst/>
                        </a:rPr>
                        <a:t>ul. Familijnej w Skrzeszewie</a:t>
                      </a:r>
                    </a:p>
                  </a:txBody>
                  <a:tcPr marL="7020" marR="7020" marT="4680" marB="468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250 000,00zł</a:t>
                      </a:r>
                    </a:p>
                  </a:txBody>
                  <a:tcPr marL="7020" marR="7020" marT="4680" marB="468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83669"/>
                  </a:ext>
                </a:extLst>
              </a:tr>
              <a:tr h="25116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Projekt i przebudowa </a:t>
                      </a:r>
                      <a:r>
                        <a:rPr lang="pl-PL" sz="1300" b="1" dirty="0">
                          <a:effectLst/>
                        </a:rPr>
                        <a:t>ul. Sikorskiego w Łajskach</a:t>
                      </a:r>
                    </a:p>
                  </a:txBody>
                  <a:tcPr marL="7020" marR="7020" marT="4680" marB="46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900 000,00zł</a:t>
                      </a:r>
                    </a:p>
                  </a:txBody>
                  <a:tcPr marL="7020" marR="7020" marT="4680" marB="46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954605"/>
                  </a:ext>
                </a:extLst>
              </a:tr>
              <a:tr h="25116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Projekt i budowa chodnika wzdłuż </a:t>
                      </a:r>
                      <a:r>
                        <a:rPr lang="pl-PL" sz="1300" b="1" dirty="0">
                          <a:effectLst/>
                        </a:rPr>
                        <a:t>ul. Wiejskiej w Olszewnicy Starej</a:t>
                      </a:r>
                    </a:p>
                  </a:txBody>
                  <a:tcPr marL="7020" marR="7020" marT="4680" marB="468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300 000,00zł</a:t>
                      </a:r>
                    </a:p>
                  </a:txBody>
                  <a:tcPr marL="7020" marR="7020" marT="4680" marB="468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591674"/>
                  </a:ext>
                </a:extLst>
              </a:tr>
              <a:tr h="25116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Modernizacja </a:t>
                      </a:r>
                      <a:r>
                        <a:rPr lang="pl-PL" sz="1300" b="1" dirty="0">
                          <a:effectLst/>
                        </a:rPr>
                        <a:t>ul. Długiej w Michałowie-Reginowie</a:t>
                      </a:r>
                    </a:p>
                  </a:txBody>
                  <a:tcPr marL="7020" marR="7020" marT="4680" marB="46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200 000,00zł</a:t>
                      </a:r>
                    </a:p>
                  </a:txBody>
                  <a:tcPr marL="7020" marR="7020" marT="4680" marB="46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88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636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043AA-A4AD-1A49-DE9F-37EDE3FBB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1F1942B0-C2FF-0F02-2C93-C3BBD6A84F9D}"/>
              </a:ext>
            </a:extLst>
          </p:cNvPr>
          <p:cNvSpPr txBox="1">
            <a:spLocks/>
          </p:cNvSpPr>
          <p:nvPr/>
        </p:nvSpPr>
        <p:spPr>
          <a:xfrm>
            <a:off x="708021" y="305450"/>
            <a:ext cx="9254967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dirty="0"/>
              <a:t>Przedsięwzięcia wieloletnie - drogi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D986F48-45B5-C335-562E-4BAABB9A7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8" y="241372"/>
            <a:ext cx="469483" cy="541606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2993A68-1EBB-965B-1934-F01CCA318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699441"/>
              </p:ext>
            </p:extLst>
          </p:nvPr>
        </p:nvGraphicFramePr>
        <p:xfrm>
          <a:off x="708021" y="1524000"/>
          <a:ext cx="10717064" cy="4954522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5358532">
                  <a:extLst>
                    <a:ext uri="{9D8B030D-6E8A-4147-A177-3AD203B41FA5}">
                      <a16:colId xmlns:a16="http://schemas.microsoft.com/office/drawing/2014/main" val="117187762"/>
                    </a:ext>
                  </a:extLst>
                </a:gridCol>
                <a:gridCol w="5358532">
                  <a:extLst>
                    <a:ext uri="{9D8B030D-6E8A-4147-A177-3AD203B41FA5}">
                      <a16:colId xmlns:a16="http://schemas.microsoft.com/office/drawing/2014/main" val="1796641065"/>
                    </a:ext>
                  </a:extLst>
                </a:gridCol>
              </a:tblGrid>
              <a:tr h="471949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b="1" dirty="0">
                          <a:effectLst/>
                        </a:rPr>
                        <a:t>Nazwa przedsięwzięcia</a:t>
                      </a:r>
                    </a:p>
                  </a:txBody>
                  <a:tcPr marL="3117" marR="3117" marT="2078" marB="207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b="1" dirty="0">
                          <a:effectLst/>
                        </a:rPr>
                        <a:t>Suma nakładów (2026–2029)</a:t>
                      </a:r>
                    </a:p>
                  </a:txBody>
                  <a:tcPr marL="0" marR="0" marT="2078" marB="207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723983"/>
                  </a:ext>
                </a:extLst>
              </a:tr>
              <a:tr h="599767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Budowa infrastruktury wodno-kanalizacyjnej </a:t>
                      </a:r>
                      <a:r>
                        <a:rPr lang="pl-PL" sz="1300" b="1" dirty="0">
                          <a:effectLst/>
                        </a:rPr>
                        <a:t>Michałów, Skrzeszew i Wieliszew</a:t>
                      </a:r>
                    </a:p>
                  </a:txBody>
                  <a:tcPr marL="3117" marR="3117" marT="2078" marB="2078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>
                          <a:effectLst/>
                        </a:rPr>
                        <a:t>13 368 317,00zł</a:t>
                      </a:r>
                    </a:p>
                  </a:txBody>
                  <a:tcPr marL="3117" marR="3117" marT="2078" marB="2078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352305"/>
                  </a:ext>
                </a:extLst>
              </a:tr>
              <a:tr h="43943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Budowa </a:t>
                      </a:r>
                      <a:r>
                        <a:rPr lang="pl-PL" sz="1300" b="1" dirty="0">
                          <a:effectLst/>
                        </a:rPr>
                        <a:t>SUW Skrzeszew</a:t>
                      </a:r>
                    </a:p>
                  </a:txBody>
                  <a:tcPr marL="3117" marR="3117" marT="2078" marB="207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8 121 415,00zł</a:t>
                      </a:r>
                    </a:p>
                  </a:txBody>
                  <a:tcPr marL="3117" marR="3117" marT="2078" marB="207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75792"/>
                  </a:ext>
                </a:extLst>
              </a:tr>
              <a:tr h="387911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Wodociąg Komornica, Poddębie, Topolina</a:t>
                      </a:r>
                    </a:p>
                  </a:txBody>
                  <a:tcPr marL="3117" marR="3117" marT="2078" marB="2078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5 625 000,00zł</a:t>
                      </a:r>
                    </a:p>
                  </a:txBody>
                  <a:tcPr marL="3117" marR="3117" marT="2078" marB="2078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941803"/>
                  </a:ext>
                </a:extLst>
              </a:tr>
              <a:tr h="387911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Budowa </a:t>
                      </a:r>
                      <a:r>
                        <a:rPr lang="pl-PL" sz="1300" b="1" dirty="0">
                          <a:effectLst/>
                        </a:rPr>
                        <a:t>kanalizacji w Michałowie-Reginowie</a:t>
                      </a:r>
                    </a:p>
                  </a:txBody>
                  <a:tcPr marL="3117" marR="3117" marT="2078" marB="207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4 088 905,00zł</a:t>
                      </a:r>
                    </a:p>
                  </a:txBody>
                  <a:tcPr marL="3117" marR="3117" marT="2078" marB="207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354239"/>
                  </a:ext>
                </a:extLst>
              </a:tr>
              <a:tr h="340086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Wodociąg w ul. Magnackiej i Wesołej w Wieliszewie</a:t>
                      </a:r>
                    </a:p>
                  </a:txBody>
                  <a:tcPr marL="3117" marR="3117" marT="2078" marB="2078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860 000,00zł</a:t>
                      </a:r>
                    </a:p>
                  </a:txBody>
                  <a:tcPr marL="3117" marR="3117" marT="2078" marB="2078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120275"/>
                  </a:ext>
                </a:extLst>
              </a:tr>
              <a:tr h="292262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>
                          <a:effectLst/>
                        </a:rPr>
                        <a:t>Przejmowanie infrastruktury wodociągowej</a:t>
                      </a:r>
                    </a:p>
                  </a:txBody>
                  <a:tcPr marL="3117" marR="3117" marT="2078" marB="207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800 000,00zł</a:t>
                      </a:r>
                    </a:p>
                  </a:txBody>
                  <a:tcPr marL="3117" marR="3117" marT="2078" marB="207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625927"/>
                  </a:ext>
                </a:extLst>
              </a:tr>
              <a:tr h="292262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>
                          <a:effectLst/>
                        </a:rPr>
                        <a:t>Przejmowanie infrastruktury kanalizacyjnej</a:t>
                      </a:r>
                    </a:p>
                  </a:txBody>
                  <a:tcPr marL="3117" marR="3117" marT="2078" marB="2078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600 000,00zł</a:t>
                      </a:r>
                    </a:p>
                  </a:txBody>
                  <a:tcPr marL="3117" marR="3117" marT="2078" marB="2078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245766"/>
                  </a:ext>
                </a:extLst>
              </a:tr>
              <a:tr h="387911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Modernizacja </a:t>
                      </a:r>
                      <a:r>
                        <a:rPr lang="pl-PL" sz="1300" b="1" dirty="0">
                          <a:effectLst/>
                        </a:rPr>
                        <a:t>oczyszczalni ścieków w </a:t>
                      </a:r>
                      <a:r>
                        <a:rPr lang="pl-PL" sz="1300" b="1" dirty="0" err="1">
                          <a:effectLst/>
                        </a:rPr>
                        <a:t>Janówku</a:t>
                      </a:r>
                      <a:r>
                        <a:rPr lang="pl-PL" sz="1300" b="1" dirty="0">
                          <a:effectLst/>
                        </a:rPr>
                        <a:t> I</a:t>
                      </a:r>
                    </a:p>
                  </a:txBody>
                  <a:tcPr marL="3117" marR="3117" marT="2078" marB="207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508 350,00zł</a:t>
                      </a:r>
                    </a:p>
                  </a:txBody>
                  <a:tcPr marL="3117" marR="3117" marT="2078" marB="207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737360"/>
                  </a:ext>
                </a:extLst>
              </a:tr>
              <a:tr h="43573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Projekt i budowa kanalizacji w ul. Podgórnej w Wieliszewie</a:t>
                      </a:r>
                    </a:p>
                  </a:txBody>
                  <a:tcPr marL="3117" marR="3117" marT="2078" marB="2078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500 000,00zł</a:t>
                      </a:r>
                    </a:p>
                  </a:txBody>
                  <a:tcPr marL="3117" marR="3117" marT="2078" marB="2078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027493"/>
                  </a:ext>
                </a:extLst>
              </a:tr>
              <a:tr h="43573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Sieci </a:t>
                      </a:r>
                      <a:r>
                        <a:rPr lang="pl-PL" sz="1300" dirty="0" err="1">
                          <a:effectLst/>
                        </a:rPr>
                        <a:t>wod-kan</a:t>
                      </a:r>
                      <a:r>
                        <a:rPr lang="pl-PL" sz="1300" dirty="0">
                          <a:effectLst/>
                        </a:rPr>
                        <a:t> w ul. Polnej i Czerwiennej (Krubin)</a:t>
                      </a:r>
                    </a:p>
                  </a:txBody>
                  <a:tcPr marL="3117" marR="3117" marT="2078" marB="207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840 000,00zł</a:t>
                      </a:r>
                    </a:p>
                  </a:txBody>
                  <a:tcPr marL="3117" marR="3117" marT="2078" marB="207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608219"/>
                  </a:ext>
                </a:extLst>
              </a:tr>
              <a:tr h="48356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Inne projekty (ul. Przylesie, Nowodworska, Magnolii)</a:t>
                      </a:r>
                    </a:p>
                  </a:txBody>
                  <a:tcPr marL="3117" marR="3117" marT="2078" marB="2078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942 100,00zł</a:t>
                      </a:r>
                    </a:p>
                  </a:txBody>
                  <a:tcPr marL="3117" marR="3117" marT="2078" marB="2078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061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4231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6ADF1-9043-652B-8FE9-C82AA1E45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EA13F29E-2FDD-3214-C645-0CE2019E8C31}"/>
              </a:ext>
            </a:extLst>
          </p:cNvPr>
          <p:cNvSpPr txBox="1">
            <a:spLocks/>
          </p:cNvSpPr>
          <p:nvPr/>
        </p:nvSpPr>
        <p:spPr>
          <a:xfrm>
            <a:off x="708021" y="305450"/>
            <a:ext cx="9254967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dirty="0"/>
              <a:t>Przedsięwzięcia wieloletnie - oświetlenia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641AAD8-DA12-7768-F678-24DBB8059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8" y="241372"/>
            <a:ext cx="469483" cy="541606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1C547CE-3B4B-659C-57E6-DA1300B64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932678"/>
              </p:ext>
            </p:extLst>
          </p:nvPr>
        </p:nvGraphicFramePr>
        <p:xfrm>
          <a:off x="708021" y="1570407"/>
          <a:ext cx="10992366" cy="4995793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4657799">
                  <a:extLst>
                    <a:ext uri="{9D8B030D-6E8A-4147-A177-3AD203B41FA5}">
                      <a16:colId xmlns:a16="http://schemas.microsoft.com/office/drawing/2014/main" val="4130676504"/>
                    </a:ext>
                  </a:extLst>
                </a:gridCol>
                <a:gridCol w="2053247">
                  <a:extLst>
                    <a:ext uri="{9D8B030D-6E8A-4147-A177-3AD203B41FA5}">
                      <a16:colId xmlns:a16="http://schemas.microsoft.com/office/drawing/2014/main" val="2890250740"/>
                    </a:ext>
                  </a:extLst>
                </a:gridCol>
                <a:gridCol w="4281320">
                  <a:extLst>
                    <a:ext uri="{9D8B030D-6E8A-4147-A177-3AD203B41FA5}">
                      <a16:colId xmlns:a16="http://schemas.microsoft.com/office/drawing/2014/main" val="7265044"/>
                    </a:ext>
                  </a:extLst>
                </a:gridCol>
              </a:tblGrid>
              <a:tr h="54352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b="1" dirty="0">
                          <a:effectLst/>
                        </a:rPr>
                        <a:t>Nazwa przedsięwzięcia</a:t>
                      </a:r>
                    </a:p>
                  </a:txBody>
                  <a:tcPr marL="13415" marR="13415" marT="8943" marB="894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b="1" dirty="0">
                          <a:effectLst/>
                        </a:rPr>
                        <a:t>Okres realizacji</a:t>
                      </a:r>
                    </a:p>
                  </a:txBody>
                  <a:tcPr marL="13415" marR="13415" marT="8943" marB="894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b="1" dirty="0">
                          <a:effectLst/>
                        </a:rPr>
                        <a:t>Łączne nakłady finansowe [zł]</a:t>
                      </a:r>
                    </a:p>
                  </a:txBody>
                  <a:tcPr marL="13415" marR="13415" marT="8943" marB="894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287180"/>
                  </a:ext>
                </a:extLst>
              </a:tr>
              <a:tr h="519059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Budowa oświetlenia w ciągu </a:t>
                      </a:r>
                      <a:r>
                        <a:rPr lang="pl-PL" sz="1300" b="1" dirty="0">
                          <a:effectLst/>
                        </a:rPr>
                        <a:t>ul. Kościelnej i Modlińskiej w Wieliszewie</a:t>
                      </a:r>
                    </a:p>
                  </a:txBody>
                  <a:tcPr marL="13415" marR="13415" marT="8943" marB="894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2024–2027</a:t>
                      </a:r>
                    </a:p>
                  </a:txBody>
                  <a:tcPr marL="13415" marR="13415" marT="8943" marB="894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>
                          <a:effectLst/>
                        </a:rPr>
                        <a:t>308670</a:t>
                      </a:r>
                    </a:p>
                  </a:txBody>
                  <a:tcPr marL="13415" marR="13415" marT="8943" marB="8943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853844"/>
                  </a:ext>
                </a:extLst>
              </a:tr>
              <a:tr h="39675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b="1" dirty="0">
                          <a:effectLst/>
                        </a:rPr>
                        <a:t>Budowa punktów świetlnych </a:t>
                      </a:r>
                      <a:r>
                        <a:rPr lang="pl-PL" sz="1300" dirty="0">
                          <a:effectLst/>
                        </a:rPr>
                        <a:t>w drogach gminnych</a:t>
                      </a:r>
                    </a:p>
                  </a:txBody>
                  <a:tcPr marL="13415" marR="13415" marT="8943" marB="89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2026–2028</a:t>
                      </a:r>
                    </a:p>
                  </a:txBody>
                  <a:tcPr marL="13415" marR="13415" marT="8943" marB="89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500000</a:t>
                      </a:r>
                    </a:p>
                  </a:txBody>
                  <a:tcPr marL="13415" marR="13415" marT="8943" marB="894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979452"/>
                  </a:ext>
                </a:extLst>
              </a:tr>
              <a:tr h="26997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Projekt oświetlenia </a:t>
                      </a:r>
                      <a:r>
                        <a:rPr lang="pl-PL" sz="1300" b="1" dirty="0">
                          <a:effectLst/>
                        </a:rPr>
                        <a:t>Dębowy Tor</a:t>
                      </a:r>
                    </a:p>
                  </a:txBody>
                  <a:tcPr marL="13415" marR="13415" marT="8943" marB="894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>
                          <a:effectLst/>
                        </a:rPr>
                        <a:t>2024–2026</a:t>
                      </a:r>
                    </a:p>
                  </a:txBody>
                  <a:tcPr marL="13415" marR="13415" marT="8943" marB="894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31400</a:t>
                      </a:r>
                    </a:p>
                  </a:txBody>
                  <a:tcPr marL="13415" marR="13415" marT="8943" marB="8943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333197"/>
                  </a:ext>
                </a:extLst>
              </a:tr>
              <a:tr h="39675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Projekt budowy oświetlenia </a:t>
                      </a:r>
                      <a:r>
                        <a:rPr lang="pl-PL" sz="1300" b="1" dirty="0">
                          <a:effectLst/>
                        </a:rPr>
                        <a:t>ul. Promowej w Poddębiu</a:t>
                      </a:r>
                    </a:p>
                  </a:txBody>
                  <a:tcPr marL="13415" marR="13415" marT="8943" marB="89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>
                          <a:effectLst/>
                        </a:rPr>
                        <a:t>2025–2028</a:t>
                      </a:r>
                    </a:p>
                  </a:txBody>
                  <a:tcPr marL="13415" marR="13415" marT="8943" marB="89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224000</a:t>
                      </a:r>
                    </a:p>
                  </a:txBody>
                  <a:tcPr marL="13415" marR="13415" marT="8943" marB="894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248612"/>
                  </a:ext>
                </a:extLst>
              </a:tr>
              <a:tr h="39675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Projekt oświetlenia </a:t>
                      </a:r>
                      <a:r>
                        <a:rPr lang="pl-PL" sz="1300" b="1" dirty="0">
                          <a:effectLst/>
                        </a:rPr>
                        <a:t>ul. Prostej w Kałuszynie</a:t>
                      </a:r>
                    </a:p>
                  </a:txBody>
                  <a:tcPr marL="13415" marR="13415" marT="8943" marB="894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>
                          <a:effectLst/>
                        </a:rPr>
                        <a:t>2025–2027</a:t>
                      </a:r>
                    </a:p>
                  </a:txBody>
                  <a:tcPr marL="13415" marR="13415" marT="8943" marB="894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160268</a:t>
                      </a:r>
                    </a:p>
                  </a:txBody>
                  <a:tcPr marL="13415" marR="13415" marT="8943" marB="8943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453549"/>
                  </a:ext>
                </a:extLst>
              </a:tr>
              <a:tr h="519059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Wymiana </a:t>
                      </a:r>
                      <a:r>
                        <a:rPr lang="pl-PL" sz="1300" b="1" dirty="0">
                          <a:effectLst/>
                        </a:rPr>
                        <a:t>nieefektywnych źródeł oświetlenia </a:t>
                      </a:r>
                      <a:r>
                        <a:rPr lang="pl-PL" sz="1300" dirty="0">
                          <a:effectLst/>
                        </a:rPr>
                        <a:t>na terenie gminy</a:t>
                      </a:r>
                    </a:p>
                  </a:txBody>
                  <a:tcPr marL="13415" marR="13415" marT="8943" marB="89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>
                          <a:effectLst/>
                        </a:rPr>
                        <a:t>2026–2028</a:t>
                      </a:r>
                    </a:p>
                  </a:txBody>
                  <a:tcPr marL="13415" marR="13415" marT="8943" marB="89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1300000</a:t>
                      </a:r>
                    </a:p>
                  </a:txBody>
                  <a:tcPr marL="13415" marR="13415" marT="8943" marB="894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325446"/>
                  </a:ext>
                </a:extLst>
              </a:tr>
              <a:tr h="519059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Projekt i budowa oświetlenia na </a:t>
                      </a:r>
                      <a:r>
                        <a:rPr lang="pl-PL" sz="1300" b="1" dirty="0">
                          <a:effectLst/>
                        </a:rPr>
                        <a:t>ul. Szyszkowej w Michałowie-Reginowie</a:t>
                      </a:r>
                    </a:p>
                  </a:txBody>
                  <a:tcPr marL="13415" marR="13415" marT="8943" marB="894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>
                          <a:effectLst/>
                        </a:rPr>
                        <a:t>2026–2027</a:t>
                      </a:r>
                    </a:p>
                  </a:txBody>
                  <a:tcPr marL="13415" marR="13415" marT="8943" marB="894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200000</a:t>
                      </a:r>
                    </a:p>
                  </a:txBody>
                  <a:tcPr marL="13415" marR="13415" marT="8943" marB="8943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152179"/>
                  </a:ext>
                </a:extLst>
              </a:tr>
              <a:tr h="39675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Budowa oświetlenia na </a:t>
                      </a:r>
                      <a:r>
                        <a:rPr lang="pl-PL" sz="1300" b="1" dirty="0">
                          <a:effectLst/>
                        </a:rPr>
                        <a:t>ul. Spokojnej w Skrzeszewie</a:t>
                      </a:r>
                    </a:p>
                  </a:txBody>
                  <a:tcPr marL="13415" marR="13415" marT="8943" marB="89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>
                          <a:effectLst/>
                        </a:rPr>
                        <a:t>2026–2027</a:t>
                      </a:r>
                    </a:p>
                  </a:txBody>
                  <a:tcPr marL="13415" marR="13415" marT="8943" marB="89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140000</a:t>
                      </a:r>
                    </a:p>
                  </a:txBody>
                  <a:tcPr marL="13415" marR="13415" marT="8943" marB="894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621864"/>
                  </a:ext>
                </a:extLst>
              </a:tr>
              <a:tr h="519059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Budowa oświetlenia na </a:t>
                      </a:r>
                      <a:r>
                        <a:rPr lang="pl-PL" sz="1300" b="1" dirty="0">
                          <a:effectLst/>
                        </a:rPr>
                        <a:t>ul. Krahelskiej i </a:t>
                      </a:r>
                      <a:r>
                        <a:rPr lang="pl-PL" sz="1300" b="1" dirty="0" err="1">
                          <a:effectLst/>
                        </a:rPr>
                        <a:t>Drapczyńskiej</a:t>
                      </a:r>
                      <a:r>
                        <a:rPr lang="pl-PL" sz="1300" b="1" dirty="0">
                          <a:effectLst/>
                        </a:rPr>
                        <a:t> w Wieliszewie</a:t>
                      </a:r>
                    </a:p>
                  </a:txBody>
                  <a:tcPr marL="13415" marR="13415" marT="8943" marB="894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>
                          <a:effectLst/>
                        </a:rPr>
                        <a:t>2026–2027</a:t>
                      </a:r>
                    </a:p>
                  </a:txBody>
                  <a:tcPr marL="13415" marR="13415" marT="8943" marB="894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80000</a:t>
                      </a:r>
                    </a:p>
                  </a:txBody>
                  <a:tcPr marL="13415" marR="13415" marT="8943" marB="8943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163463"/>
                  </a:ext>
                </a:extLst>
              </a:tr>
              <a:tr h="519059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Projekt budowy oświetlenia </a:t>
                      </a:r>
                      <a:r>
                        <a:rPr lang="pl-PL" sz="1300" b="1" dirty="0">
                          <a:effectLst/>
                        </a:rPr>
                        <a:t>ul. Kościelnej i ul. Reja </a:t>
                      </a:r>
                      <a:r>
                        <a:rPr lang="pl-PL" sz="1300" dirty="0">
                          <a:effectLst/>
                        </a:rPr>
                        <a:t>w Skrzeszewie i Topolinie</a:t>
                      </a:r>
                    </a:p>
                  </a:txBody>
                  <a:tcPr marL="13415" marR="13415" marT="8943" marB="89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2026–2027</a:t>
                      </a:r>
                    </a:p>
                  </a:txBody>
                  <a:tcPr marL="13415" marR="13415" marT="8943" marB="89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120000</a:t>
                      </a:r>
                    </a:p>
                  </a:txBody>
                  <a:tcPr marL="13415" marR="13415" marT="8943" marB="894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775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2631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F9DA4-5217-4FCD-5BB4-3DD632F4E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15A40288-4421-3238-E500-CF3B3F736357}"/>
              </a:ext>
            </a:extLst>
          </p:cNvPr>
          <p:cNvSpPr txBox="1">
            <a:spLocks/>
          </p:cNvSpPr>
          <p:nvPr/>
        </p:nvSpPr>
        <p:spPr>
          <a:xfrm>
            <a:off x="708021" y="305450"/>
            <a:ext cx="9254967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dirty="0"/>
              <a:t>Przedsięwzięcia wieloletnie - budynki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B0C6AD7-3CA2-A1CE-B468-1489423D7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8" y="241372"/>
            <a:ext cx="469483" cy="541606"/>
          </a:xfrm>
          <a:prstGeom prst="rect">
            <a:avLst/>
          </a:prstGeom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256E5193-EE7C-73AA-2840-642862111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248513"/>
              </p:ext>
            </p:extLst>
          </p:nvPr>
        </p:nvGraphicFramePr>
        <p:xfrm>
          <a:off x="708021" y="1724930"/>
          <a:ext cx="10894044" cy="4007277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5843504">
                  <a:extLst>
                    <a:ext uri="{9D8B030D-6E8A-4147-A177-3AD203B41FA5}">
                      <a16:colId xmlns:a16="http://schemas.microsoft.com/office/drawing/2014/main" val="3307103027"/>
                    </a:ext>
                  </a:extLst>
                </a:gridCol>
                <a:gridCol w="5050540">
                  <a:extLst>
                    <a:ext uri="{9D8B030D-6E8A-4147-A177-3AD203B41FA5}">
                      <a16:colId xmlns:a16="http://schemas.microsoft.com/office/drawing/2014/main" val="382238252"/>
                    </a:ext>
                  </a:extLst>
                </a:gridCol>
              </a:tblGrid>
              <a:tr h="82140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400" b="1" dirty="0">
                          <a:effectLst/>
                        </a:rPr>
                        <a:t>Nazwa przedsięwzięcia</a:t>
                      </a:r>
                    </a:p>
                  </a:txBody>
                  <a:tcPr marL="3692" marR="3692" marT="2461" marB="246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400" b="1" dirty="0">
                          <a:effectLst/>
                        </a:rPr>
                        <a:t>Suma nakładów (2026–2029)</a:t>
                      </a:r>
                    </a:p>
                  </a:txBody>
                  <a:tcPr marL="0" marR="0" marT="2461" marB="246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60602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Rozbudowa </a:t>
                      </a:r>
                      <a:r>
                        <a:rPr lang="pl-PL" sz="1300" b="1" dirty="0">
                          <a:effectLst/>
                        </a:rPr>
                        <a:t>Szkoły Podstawowej nr 2 w Wieliszewie</a:t>
                      </a:r>
                    </a:p>
                  </a:txBody>
                  <a:tcPr marL="3692" marR="3692" marT="2461" marB="2461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9 065 853,00zł</a:t>
                      </a:r>
                    </a:p>
                  </a:txBody>
                  <a:tcPr marL="3692" marR="3692" marT="2461" marB="2461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619469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Rozbudowa </a:t>
                      </a:r>
                      <a:r>
                        <a:rPr lang="pl-PL" sz="1300" b="1" dirty="0">
                          <a:effectLst/>
                        </a:rPr>
                        <a:t>Szkoły Podstawowej nr 1 w Wieliszewie</a:t>
                      </a:r>
                    </a:p>
                  </a:txBody>
                  <a:tcPr marL="3692" marR="3692" marT="2461" marB="246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6 000 200,00zł</a:t>
                      </a:r>
                    </a:p>
                  </a:txBody>
                  <a:tcPr marL="3692" marR="3692" marT="2461" marB="246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39787"/>
                  </a:ext>
                </a:extLst>
              </a:tr>
              <a:tr h="461557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Budowa </a:t>
                      </a:r>
                      <a:r>
                        <a:rPr lang="pl-PL" sz="1300" b="1" dirty="0">
                          <a:effectLst/>
                        </a:rPr>
                        <a:t>przedszkola w Michałowie-Reginowie</a:t>
                      </a:r>
                    </a:p>
                  </a:txBody>
                  <a:tcPr marL="3692" marR="3692" marT="2461" marB="2461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5 000 000,00zł</a:t>
                      </a:r>
                    </a:p>
                  </a:txBody>
                  <a:tcPr marL="3692" marR="3692" marT="2461" marB="2461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600659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Rozbudowa </a:t>
                      </a:r>
                      <a:r>
                        <a:rPr lang="pl-PL" sz="1300" b="1" dirty="0">
                          <a:effectLst/>
                        </a:rPr>
                        <a:t>Szkoły Podstawowej w Skrzeszewie</a:t>
                      </a:r>
                    </a:p>
                  </a:txBody>
                  <a:tcPr marL="3692" marR="3692" marT="2461" marB="246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5 200 000,00zł</a:t>
                      </a:r>
                    </a:p>
                  </a:txBody>
                  <a:tcPr marL="3692" marR="3692" marT="2461" marB="246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393613"/>
                  </a:ext>
                </a:extLst>
              </a:tr>
              <a:tr h="512216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Budowa obiektu sportowego w Olszewnicy Starej</a:t>
                      </a:r>
                    </a:p>
                  </a:txBody>
                  <a:tcPr marL="3692" marR="3692" marT="2461" marB="2461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3 300 400,00zł</a:t>
                      </a:r>
                    </a:p>
                  </a:txBody>
                  <a:tcPr marL="3692" marR="3692" marT="2461" marB="2461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499000"/>
                  </a:ext>
                </a:extLst>
              </a:tr>
              <a:tr h="25892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Rozbudowa </a:t>
                      </a:r>
                      <a:r>
                        <a:rPr lang="pl-PL" sz="1300" b="1" dirty="0">
                          <a:effectLst/>
                        </a:rPr>
                        <a:t>OSP Kałuszyn</a:t>
                      </a:r>
                    </a:p>
                  </a:txBody>
                  <a:tcPr marL="3692" marR="3692" marT="2461" marB="246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700 000,00zł</a:t>
                      </a:r>
                    </a:p>
                  </a:txBody>
                  <a:tcPr marL="3692" marR="3692" marT="2461" marB="246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596500"/>
                  </a:ext>
                </a:extLst>
              </a:tr>
              <a:tr h="309581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Modernizacja budynku Urzędu Gminy</a:t>
                      </a:r>
                    </a:p>
                  </a:txBody>
                  <a:tcPr marL="3692" marR="3692" marT="2461" marB="2461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500 000,00zł</a:t>
                      </a:r>
                    </a:p>
                  </a:txBody>
                  <a:tcPr marL="3692" marR="3692" marT="2461" marB="2461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24386"/>
                  </a:ext>
                </a:extLst>
              </a:tr>
              <a:tr h="41089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Wieliszewskie Centrum Integracji Społecznej</a:t>
                      </a:r>
                    </a:p>
                  </a:txBody>
                  <a:tcPr marL="3692" marR="3692" marT="2461" marB="246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60 000,00zł</a:t>
                      </a:r>
                    </a:p>
                  </a:txBody>
                  <a:tcPr marL="3692" marR="3692" marT="2461" marB="246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070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3126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5E5B3-0BC0-8D89-FD02-8B4155F01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0FB9F940-E63E-B8A2-AA19-C1607253FD28}"/>
              </a:ext>
            </a:extLst>
          </p:cNvPr>
          <p:cNvSpPr txBox="1">
            <a:spLocks/>
          </p:cNvSpPr>
          <p:nvPr/>
        </p:nvSpPr>
        <p:spPr>
          <a:xfrm>
            <a:off x="708021" y="305450"/>
            <a:ext cx="9254967" cy="700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dirty="0"/>
              <a:t>Przedsięwzięcia wieloletnie – rekreacja i ochrona środowiska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399BB25-2D6D-19C3-3745-E565FBBB0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8" y="241372"/>
            <a:ext cx="469483" cy="541606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43C7E49-7263-451E-9138-BA296724B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998377"/>
              </p:ext>
            </p:extLst>
          </p:nvPr>
        </p:nvGraphicFramePr>
        <p:xfrm>
          <a:off x="708021" y="1582994"/>
          <a:ext cx="10844883" cy="4637040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4050792">
                  <a:extLst>
                    <a:ext uri="{9D8B030D-6E8A-4147-A177-3AD203B41FA5}">
                      <a16:colId xmlns:a16="http://schemas.microsoft.com/office/drawing/2014/main" val="2338412371"/>
                    </a:ext>
                  </a:extLst>
                </a:gridCol>
                <a:gridCol w="2754040">
                  <a:extLst>
                    <a:ext uri="{9D8B030D-6E8A-4147-A177-3AD203B41FA5}">
                      <a16:colId xmlns:a16="http://schemas.microsoft.com/office/drawing/2014/main" val="1280324560"/>
                    </a:ext>
                  </a:extLst>
                </a:gridCol>
                <a:gridCol w="4040051">
                  <a:extLst>
                    <a:ext uri="{9D8B030D-6E8A-4147-A177-3AD203B41FA5}">
                      <a16:colId xmlns:a16="http://schemas.microsoft.com/office/drawing/2014/main" val="2416572706"/>
                    </a:ext>
                  </a:extLst>
                </a:gridCol>
              </a:tblGrid>
              <a:tr h="540774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400" b="1" dirty="0">
                          <a:effectLst/>
                        </a:rPr>
                        <a:t>Nazwa przedsięwzięcia</a:t>
                      </a:r>
                    </a:p>
                  </a:txBody>
                  <a:tcPr marL="13775" marR="13775" marT="9184" marB="918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400" b="1" dirty="0">
                          <a:effectLst/>
                        </a:rPr>
                        <a:t>Okres realizacji</a:t>
                      </a:r>
                    </a:p>
                  </a:txBody>
                  <a:tcPr marL="13775" marR="13775" marT="9184" marB="918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400" b="1" dirty="0">
                          <a:effectLst/>
                        </a:rPr>
                        <a:t>Łączne nakłady finansowe [zł]</a:t>
                      </a:r>
                    </a:p>
                  </a:txBody>
                  <a:tcPr marL="13775" marR="13775" marT="9184" marB="9184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628544"/>
                  </a:ext>
                </a:extLst>
              </a:tr>
              <a:tr h="1070614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Utworzenie sieci ścieżek rowerowych wokół Jeziora Zegrzyńskiego (część majątkowa)</a:t>
                      </a:r>
                    </a:p>
                  </a:txBody>
                  <a:tcPr marL="13775" marR="13775" marT="9184" marB="918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2025–2027</a:t>
                      </a:r>
                    </a:p>
                  </a:txBody>
                  <a:tcPr marL="13775" marR="13775" marT="9184" marB="918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8495908,46</a:t>
                      </a:r>
                    </a:p>
                  </a:txBody>
                  <a:tcPr marL="13775" marR="13775" marT="9184" marB="9184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647678"/>
                  </a:ext>
                </a:extLst>
              </a:tr>
              <a:tr h="861147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Zagospodarowanie przestrzeni publicznej wokół Jeziora Wieliszewskiego</a:t>
                      </a:r>
                    </a:p>
                  </a:txBody>
                  <a:tcPr marL="13775" marR="13775" marT="9184" marB="918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2024–2027</a:t>
                      </a:r>
                    </a:p>
                  </a:txBody>
                  <a:tcPr marL="13775" marR="13775" marT="9184" marB="918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/>
                        <a:t>1 035 511,00 zł w 2026 r.</a:t>
                      </a:r>
                      <a:endParaRPr lang="pl-PL" sz="1300" dirty="0">
                        <a:effectLst/>
                      </a:endParaRPr>
                    </a:p>
                  </a:txBody>
                  <a:tcPr marL="13775" marR="13775" marT="9184" marB="918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045989"/>
                  </a:ext>
                </a:extLst>
              </a:tr>
              <a:tr h="651679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Plac zabaw i boisko na osiedlu Silikaty - Michałów Reginów</a:t>
                      </a:r>
                    </a:p>
                  </a:txBody>
                  <a:tcPr marL="13775" marR="13775" marT="9184" marB="918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>
                          <a:effectLst/>
                        </a:rPr>
                        <a:t>2016–2026</a:t>
                      </a:r>
                    </a:p>
                  </a:txBody>
                  <a:tcPr marL="13775" marR="13775" marT="9184" marB="918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453075</a:t>
                      </a:r>
                    </a:p>
                  </a:txBody>
                  <a:tcPr marL="13775" marR="13775" marT="9184" marB="9184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668905"/>
                  </a:ext>
                </a:extLst>
              </a:tr>
              <a:tr h="651679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Zagospodarowanie </a:t>
                      </a:r>
                      <a:r>
                        <a:rPr lang="pl-PL" sz="1300" b="1" dirty="0">
                          <a:effectLst/>
                        </a:rPr>
                        <a:t>terenu przy Urzędzie Gminy</a:t>
                      </a:r>
                    </a:p>
                  </a:txBody>
                  <a:tcPr marL="13775" marR="13775" marT="9184" marB="918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2021–2026</a:t>
                      </a:r>
                    </a:p>
                  </a:txBody>
                  <a:tcPr marL="13775" marR="13775" marT="9184" marB="918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/>
                        <a:t>1 846 695,00 w 2026</a:t>
                      </a:r>
                      <a:endParaRPr lang="pl-PL" sz="1300" dirty="0">
                        <a:effectLst/>
                      </a:endParaRPr>
                    </a:p>
                  </a:txBody>
                  <a:tcPr marL="13775" marR="13775" marT="9184" marB="918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686159"/>
                  </a:ext>
                </a:extLst>
              </a:tr>
              <a:tr h="861147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Dotacja celowa na wymianę źródła ciepła (poprawa jakości powietrza)</a:t>
                      </a:r>
                    </a:p>
                  </a:txBody>
                  <a:tcPr marL="13775" marR="13775" marT="9184" marB="918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>
                          <a:effectLst/>
                        </a:rPr>
                        <a:t>2018–2029</a:t>
                      </a:r>
                    </a:p>
                  </a:txBody>
                  <a:tcPr marL="13775" marR="13775" marT="9184" marB="918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l-PL" sz="1300" dirty="0">
                          <a:effectLst/>
                        </a:rPr>
                        <a:t>1011107,23</a:t>
                      </a:r>
                    </a:p>
                  </a:txBody>
                  <a:tcPr marL="13775" marR="13775" marT="9184" marB="9184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121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5269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9AC5D-7EB5-402E-76A6-96C26F126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61A343-B57F-DD97-BABD-369968214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6425" y="2399168"/>
            <a:ext cx="5839149" cy="1570000"/>
          </a:xfrm>
        </p:spPr>
        <p:txBody>
          <a:bodyPr/>
          <a:lstStyle/>
          <a:p>
            <a:pPr algn="ctr"/>
            <a:r>
              <a:rPr lang="pl-PL" sz="4400" b="1" dirty="0">
                <a:solidFill>
                  <a:schemeClr val="bg1">
                    <a:lumMod val="95000"/>
                  </a:schemeClr>
                </a:solidFill>
              </a:rPr>
              <a:t>DEMOGRAFIA I DANE STATYSTYCZNE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C41C7A3-C326-80BA-E48E-05A07FADC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66" y="844876"/>
            <a:ext cx="469483" cy="5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587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B3D90-28C6-7B41-0260-93399AF31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A31D4DC1-F68D-FF13-B10B-A6E0D2C0DA78}"/>
              </a:ext>
            </a:extLst>
          </p:cNvPr>
          <p:cNvSpPr txBox="1">
            <a:spLocks/>
          </p:cNvSpPr>
          <p:nvPr/>
        </p:nvSpPr>
        <p:spPr>
          <a:xfrm>
            <a:off x="1546534" y="576043"/>
            <a:ext cx="8176888" cy="6333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3200" dirty="0">
                <a:solidFill>
                  <a:schemeClr val="tx1"/>
                </a:solidFill>
              </a:rPr>
              <a:t>Liczba ludności w latach 2010-2024 (dane GUS)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0DB9AA07-E015-AA95-16A6-F2C72EA366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278187"/>
              </p:ext>
            </p:extLst>
          </p:nvPr>
        </p:nvGraphicFramePr>
        <p:xfrm>
          <a:off x="588958" y="1321806"/>
          <a:ext cx="10999478" cy="5279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71726E93-76DC-672D-E804-B8C2B4F7B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8" y="241372"/>
            <a:ext cx="469483" cy="5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688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C2B55-AAE8-65DD-3163-5297291D2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C0EC70E6-4ACB-E33B-4649-EBC40E8E1AAF}"/>
              </a:ext>
            </a:extLst>
          </p:cNvPr>
          <p:cNvSpPr txBox="1">
            <a:spLocks/>
          </p:cNvSpPr>
          <p:nvPr/>
        </p:nvSpPr>
        <p:spPr>
          <a:xfrm>
            <a:off x="438616" y="540723"/>
            <a:ext cx="9710117" cy="6213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3200" dirty="0">
                <a:solidFill>
                  <a:schemeClr val="tx1"/>
                </a:solidFill>
              </a:rPr>
              <a:t>Ruch naturalny ludności 2016-2024 (dane GUS)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9393ED85-A07C-70F1-04C6-6BFBB2F43C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7442934"/>
              </p:ext>
            </p:extLst>
          </p:nvPr>
        </p:nvGraphicFramePr>
        <p:xfrm>
          <a:off x="982844" y="1521112"/>
          <a:ext cx="10069175" cy="4796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84823406-78EC-F9E2-1DF0-B386B2273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8" y="241372"/>
            <a:ext cx="469483" cy="5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384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EEFA0-56A5-EFEC-BFC6-973BC5967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D8FD7BE5-5C1C-53FD-F8F1-24F6377DC8BE}"/>
              </a:ext>
            </a:extLst>
          </p:cNvPr>
          <p:cNvSpPr txBox="1">
            <a:spLocks/>
          </p:cNvSpPr>
          <p:nvPr/>
        </p:nvSpPr>
        <p:spPr>
          <a:xfrm>
            <a:off x="1167896" y="540722"/>
            <a:ext cx="8727541" cy="62132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3200" dirty="0">
                <a:solidFill>
                  <a:schemeClr val="tx1"/>
                </a:solidFill>
              </a:rPr>
              <a:t>Liczba dzieci w placówkach oświatowych 2019-2025 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E8026BDE-F3AC-55FB-4FAB-DD0699E62C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7739791"/>
              </p:ext>
            </p:extLst>
          </p:nvPr>
        </p:nvGraphicFramePr>
        <p:xfrm>
          <a:off x="982844" y="1438276"/>
          <a:ext cx="10128069" cy="4879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A403D42B-9766-B196-C5FA-878F4D01D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8" y="241372"/>
            <a:ext cx="469483" cy="5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11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01A3E-2886-EDD0-18F3-20717BC26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0F594D-E4D3-C213-8D34-43AF301A9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6232" y="2371724"/>
            <a:ext cx="5447013" cy="1829955"/>
          </a:xfrm>
        </p:spPr>
        <p:txBody>
          <a:bodyPr/>
          <a:lstStyle/>
          <a:p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DOCHODY GMINY </a:t>
            </a:r>
            <a:br>
              <a:rPr lang="pl-PL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WIELISZEW 2026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AB4FC48-D55E-BD00-7AC6-134B019F7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16" y="578176"/>
            <a:ext cx="469483" cy="5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279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92C587E0-3863-4D61-9735-4007BCC82746}"/>
              </a:ext>
            </a:extLst>
          </p:cNvPr>
          <p:cNvSpPr txBox="1"/>
          <p:nvPr/>
        </p:nvSpPr>
        <p:spPr>
          <a:xfrm>
            <a:off x="7874597" y="181061"/>
            <a:ext cx="19363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Wyzwania</a:t>
            </a:r>
            <a:endParaRPr lang="en-US" altLang="pl-PL" sz="2400" b="1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Times New Roman" panose="02020603050405020304" pitchFamily="18" charset="0"/>
              <a:cs typeface="Open Sans" panose="020B0606030504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6979B84-8A6E-41D2-B9E4-0F2D32D3C4E4}"/>
              </a:ext>
            </a:extLst>
          </p:cNvPr>
          <p:cNvSpPr txBox="1"/>
          <p:nvPr/>
        </p:nvSpPr>
        <p:spPr>
          <a:xfrm>
            <a:off x="7874597" y="1175100"/>
            <a:ext cx="4097768" cy="515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700" b="1" dirty="0">
                <a:latin typeface="+mj-lt"/>
              </a:rPr>
              <a:t>Demografia</a:t>
            </a:r>
            <a:r>
              <a:rPr lang="pl-PL" sz="1700" dirty="0">
                <a:latin typeface="+mj-lt"/>
              </a:rPr>
              <a:t> – integrowanie mieszkańców, współpraca z organizacjami społecznymi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700" dirty="0">
                <a:latin typeface="+mj-lt"/>
              </a:rPr>
              <a:t>Remonty dróg krajowych i wojewódzkich oraz powiatowych – DK61, budowa rond na drogach wojewódzkich, realizacja nowych układów drogowych oraz rozbudowa istniejących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700" dirty="0">
                <a:latin typeface="+mj-lt"/>
              </a:rPr>
              <a:t>Realizacja placówek oświatowych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700" dirty="0">
                <a:latin typeface="+mj-lt"/>
              </a:rPr>
              <a:t>Remont gminnej infrastruktury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700" dirty="0">
                <a:latin typeface="+mj-lt"/>
              </a:rPr>
              <a:t>Przyjęcie planów zagospodarowania, planu ogólnego oraz strategii rozwoju.</a:t>
            </a:r>
          </a:p>
        </p:txBody>
      </p:sp>
      <p:sp>
        <p:nvSpPr>
          <p:cNvPr id="2" name="AutoShape 2" descr="Wygenerowany obraz">
            <a:extLst>
              <a:ext uri="{FF2B5EF4-FFF2-40B4-BE49-F238E27FC236}">
                <a16:creationId xmlns:a16="http://schemas.microsoft.com/office/drawing/2014/main" id="{930D2645-239F-D552-56BE-FD2C652E93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FA67255-8B4E-558A-AFC3-0F68437CC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5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0643D46-5615-4008-8534-C42B15B5513D}"/>
              </a:ext>
            </a:extLst>
          </p:cNvPr>
          <p:cNvSpPr txBox="1"/>
          <p:nvPr/>
        </p:nvSpPr>
        <p:spPr>
          <a:xfrm>
            <a:off x="8624601" y="1618855"/>
            <a:ext cx="3449935" cy="36202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Dziękujemy za </a:t>
            </a:r>
            <a:r>
              <a:rPr lang="en-US" sz="2000" b="1" dirty="0" err="1"/>
              <a:t>uwagę</a:t>
            </a:r>
            <a:r>
              <a:rPr lang="en-US" sz="2000" b="1" dirty="0"/>
              <a:t>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Prosimy</a:t>
            </a:r>
            <a:r>
              <a:rPr lang="en-US" sz="2000" dirty="0"/>
              <a:t> o wsparcie w realizacji </a:t>
            </a:r>
            <a:r>
              <a:rPr lang="en-US" sz="2000" dirty="0" err="1"/>
              <a:t>budżetu</a:t>
            </a:r>
            <a:r>
              <a:rPr lang="en-US" sz="2000" dirty="0"/>
              <a:t>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l-PL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Paweł Kownacki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Wójt Gminy Wieliszew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2000" b="1" dirty="0"/>
              <a:t>Aleksandra Maruszewska</a:t>
            </a:r>
            <a:endParaRPr lang="en-US" sz="2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Skarbnik</a:t>
            </a:r>
            <a:r>
              <a:rPr lang="en-US" sz="2000" dirty="0"/>
              <a:t> Gminy Wieliszew</a:t>
            </a:r>
          </a:p>
        </p:txBody>
      </p:sp>
      <p:pic>
        <p:nvPicPr>
          <p:cNvPr id="11266" name="Picture 2" descr="RODZAJE MECHANIZMÓW W ZEGARKACH">
            <a:extLst>
              <a:ext uri="{FF2B5EF4-FFF2-40B4-BE49-F238E27FC236}">
                <a16:creationId xmlns:a16="http://schemas.microsoft.com/office/drawing/2014/main" id="{1F0629BC-1F2E-9B64-96A7-BF3D907041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1"/>
          <a:stretch>
            <a:fillRect/>
          </a:stretch>
        </p:blipFill>
        <p:spPr bwMode="auto">
          <a:xfrm>
            <a:off x="0" y="0"/>
            <a:ext cx="84373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A6CF7373-09D6-F98B-3C10-AB7E2BCAC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4601" y="271701"/>
            <a:ext cx="959424" cy="110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8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B67A4B-A408-4D63-6399-C95C7C02DE9E}"/>
              </a:ext>
            </a:extLst>
          </p:cNvPr>
          <p:cNvSpPr txBox="1">
            <a:spLocks/>
          </p:cNvSpPr>
          <p:nvPr/>
        </p:nvSpPr>
        <p:spPr>
          <a:xfrm>
            <a:off x="1416730" y="429496"/>
            <a:ext cx="8761413" cy="7069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pl-PL" dirty="0"/>
            </a:br>
            <a:endParaRPr lang="pl-PL" dirty="0"/>
          </a:p>
        </p:txBody>
      </p:sp>
      <p:graphicFrame>
        <p:nvGraphicFramePr>
          <p:cNvPr id="3" name="Group 9">
            <a:extLst>
              <a:ext uri="{FF2B5EF4-FFF2-40B4-BE49-F238E27FC236}">
                <a16:creationId xmlns:a16="http://schemas.microsoft.com/office/drawing/2014/main" id="{BB110C33-F0BE-86D9-B2EA-140945641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074846"/>
              </p:ext>
            </p:extLst>
          </p:nvPr>
        </p:nvGraphicFramePr>
        <p:xfrm>
          <a:off x="1764515" y="2408287"/>
          <a:ext cx="7919289" cy="4137912"/>
        </p:xfrm>
        <a:graphic>
          <a:graphicData uri="http://schemas.openxmlformats.org/drawingml/2006/table">
            <a:tbl>
              <a:tblPr/>
              <a:tblGrid>
                <a:gridCol w="575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1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Lucida Sans Unicode" panose="020B060203050402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72000" marR="252000" marT="144000" marB="144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Plan 2026 w zł</a:t>
                      </a:r>
                    </a:p>
                  </a:txBody>
                  <a:tcPr marL="72000" marR="252000" marT="144000" marB="144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285750" marR="0" lvl="0" indent="-28575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udziały w podatkach państwowych (PIT i CIT)</a:t>
                      </a:r>
                    </a:p>
                  </a:txBody>
                  <a:tcPr marL="72000" marR="252000" marT="144000" marB="144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106 503 507</a:t>
                      </a:r>
                    </a:p>
                  </a:txBody>
                  <a:tcPr marL="72000" marR="252000" marT="144000" marB="144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190445"/>
                  </a:ext>
                </a:extLst>
              </a:tr>
              <a:tr h="4320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285750" marR="0" lvl="0" indent="-28575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podatki i opłaty lokalne</a:t>
                      </a:r>
                    </a:p>
                  </a:txBody>
                  <a:tcPr marL="72000" marR="252000" marT="144000" marB="144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47 802 595</a:t>
                      </a:r>
                    </a:p>
                  </a:txBody>
                  <a:tcPr marL="72000" marR="252000" marT="144000" marB="144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490300"/>
                  </a:ext>
                </a:extLst>
              </a:tr>
              <a:tr h="4320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285750" marR="0" lvl="0" indent="-28575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subwencja ogólna</a:t>
                      </a:r>
                    </a:p>
                  </a:txBody>
                  <a:tcPr marL="72000" marR="252000" marT="144000" marB="144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19 424 687</a:t>
                      </a:r>
                    </a:p>
                  </a:txBody>
                  <a:tcPr marL="72000" marR="252000" marT="144000" marB="144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285750" marR="0" lvl="0" indent="-28575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dotacje celowe i środki na zadania bieżące</a:t>
                      </a:r>
                    </a:p>
                  </a:txBody>
                  <a:tcPr marL="72000" marR="252000" marT="144000" marB="144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6 073 628</a:t>
                      </a:r>
                    </a:p>
                  </a:txBody>
                  <a:tcPr marL="72000" marR="252000" marT="144000" marB="144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285750" marR="0" lvl="0" indent="-28575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dotacje celowe i środki na zadania inwestycyjne</a:t>
                      </a:r>
                    </a:p>
                  </a:txBody>
                  <a:tcPr marL="72000" marR="252000" marT="144000" marB="144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Segoe UI Light" panose="020B0502040204020203" pitchFamily="34" charset="0"/>
                        </a:rPr>
                        <a:t>19 857 380</a:t>
                      </a:r>
                    </a:p>
                  </a:txBody>
                  <a:tcPr marL="72000" marR="252000" marT="144000" marB="144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285750" marR="0" lvl="0" indent="-28575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dochody ze sprzedaży majątku</a:t>
                      </a:r>
                    </a:p>
                  </a:txBody>
                  <a:tcPr marL="72000" marR="252000" marT="144000" marB="144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220 000</a:t>
                      </a:r>
                    </a:p>
                  </a:txBody>
                  <a:tcPr marL="72000" marR="252000" marT="144000" marB="144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285750" marR="0" lvl="0" indent="-28575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pozostałe dochody</a:t>
                      </a:r>
                    </a:p>
                  </a:txBody>
                  <a:tcPr marL="72000" marR="252000" marT="144000" marB="144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12 067 868</a:t>
                      </a:r>
                    </a:p>
                  </a:txBody>
                  <a:tcPr marL="72000" marR="252000" marT="144000" marB="144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219846"/>
                  </a:ext>
                </a:extLst>
              </a:tr>
              <a:tr h="4320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Dochody ogółem</a:t>
                      </a:r>
                    </a:p>
                  </a:txBody>
                  <a:tcPr marL="72000" marR="252000" marT="144000" marB="144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211 949 665</a:t>
                      </a:r>
                    </a:p>
                  </a:txBody>
                  <a:tcPr marL="72000" marR="252000" marT="144000" marB="144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71171126-13F4-249B-F998-E850B1E59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17" y="557625"/>
            <a:ext cx="469483" cy="541606"/>
          </a:xfrm>
          <a:prstGeom prst="rect">
            <a:avLst/>
          </a:prstGeom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1A148648-0412-236B-652C-27F6344F9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54" y="878075"/>
            <a:ext cx="8761413" cy="706964"/>
          </a:xfrm>
        </p:spPr>
        <p:txBody>
          <a:bodyPr/>
          <a:lstStyle/>
          <a:p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Plan dochodów według ważniejszych źródeł</a:t>
            </a:r>
          </a:p>
        </p:txBody>
      </p:sp>
    </p:spTree>
    <p:extLst>
      <p:ext uri="{BB962C8B-B14F-4D97-AF65-F5344CB8AC3E}">
        <p14:creationId xmlns:p14="http://schemas.microsoft.com/office/powerpoint/2010/main" val="1011738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536E5-A26D-40E6-67F6-7DCB7E22D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1BB8A622-B70B-925F-160E-86CED100DA4F}"/>
              </a:ext>
            </a:extLst>
          </p:cNvPr>
          <p:cNvSpPr txBox="1">
            <a:spLocks/>
          </p:cNvSpPr>
          <p:nvPr/>
        </p:nvSpPr>
        <p:spPr>
          <a:xfrm>
            <a:off x="1317522" y="512175"/>
            <a:ext cx="9710117" cy="7692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200" b="1" dirty="0">
                <a:solidFill>
                  <a:schemeClr val="tx1"/>
                </a:solidFill>
              </a:rPr>
              <a:t>PIT jako „Silnik Wieliszewa”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E133678-58B3-1132-9051-BC533D23C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8" y="241372"/>
            <a:ext cx="469483" cy="54160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9CAF313-3A40-371B-33E3-7C4192B70EB8}"/>
              </a:ext>
            </a:extLst>
          </p:cNvPr>
          <p:cNvSpPr txBox="1"/>
          <p:nvPr/>
        </p:nvSpPr>
        <p:spPr>
          <a:xfrm>
            <a:off x="501445" y="1716009"/>
            <a:ext cx="59190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dirty="0"/>
              <a:t>W budżecie na 2026 rok wpływy z PIT to ponad </a:t>
            </a:r>
            <a:r>
              <a:rPr lang="pl-PL" b="1" dirty="0"/>
              <a:t>103  mln zł</a:t>
            </a:r>
            <a:r>
              <a:rPr lang="pl-PL" dirty="0"/>
              <a:t>. </a:t>
            </a:r>
            <a:endParaRPr lang="pl-PL" b="1" dirty="0"/>
          </a:p>
          <a:p>
            <a:pPr>
              <a:buNone/>
            </a:pPr>
            <a:r>
              <a:rPr lang="pl-PL" dirty="0"/>
              <a:t>Dochody rosną, przez wzrost liczby mieszkańców a to dowodzi, że gmina jest atrakcyjna.</a:t>
            </a:r>
          </a:p>
          <a:p>
            <a:pPr>
              <a:buNone/>
            </a:pPr>
            <a:endParaRPr lang="pl-PL" dirty="0"/>
          </a:p>
          <a:p>
            <a:r>
              <a:rPr lang="pl-PL" dirty="0"/>
              <a:t>Nasz budżet rośnie dzięki nowym mieszkańcom. To, że dochody z PIT stanowią blisko 40% naszych wpływów, dowodzi, że strategia rozwoju gminy przyciąga tu klasę średnią, która finansuje nasze drogi i oświetlenie.</a:t>
            </a:r>
          </a:p>
        </p:txBody>
      </p:sp>
      <p:pic>
        <p:nvPicPr>
          <p:cNvPr id="9218" name="Picture 2" descr="PIT za 2019 r. Ulga dla młodych. Jak wypełnić formularz PIT 37 -  GazetaPrawna.pl">
            <a:extLst>
              <a:ext uri="{FF2B5EF4-FFF2-40B4-BE49-F238E27FC236}">
                <a16:creationId xmlns:a16="http://schemas.microsoft.com/office/drawing/2014/main" id="{13318C7E-22AD-E95E-BBF8-AFFB4954E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724" y="1716009"/>
            <a:ext cx="5643276" cy="376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044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4DE2D91A-3244-F5E7-55AB-2B34C0D8A9A9}"/>
              </a:ext>
            </a:extLst>
          </p:cNvPr>
          <p:cNvSpPr txBox="1">
            <a:spLocks/>
          </p:cNvSpPr>
          <p:nvPr/>
        </p:nvSpPr>
        <p:spPr>
          <a:xfrm>
            <a:off x="527224" y="149743"/>
            <a:ext cx="85706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dirty="0"/>
          </a:p>
        </p:txBody>
      </p:sp>
      <p:graphicFrame>
        <p:nvGraphicFramePr>
          <p:cNvPr id="3" name="Symbol zastępczy zawartości 8">
            <a:extLst>
              <a:ext uri="{FF2B5EF4-FFF2-40B4-BE49-F238E27FC236}">
                <a16:creationId xmlns:a16="http://schemas.microsoft.com/office/drawing/2014/main" id="{DF07EDC8-CBB9-F107-28D8-D0047E454E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99286"/>
              </p:ext>
            </p:extLst>
          </p:nvPr>
        </p:nvGraphicFramePr>
        <p:xfrm>
          <a:off x="1220263" y="1628777"/>
          <a:ext cx="10564812" cy="532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A341D56E-2448-0EE6-96EE-B1F478193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76" y="541721"/>
            <a:ext cx="469483" cy="541606"/>
          </a:xfrm>
          <a:prstGeom prst="rect">
            <a:avLst/>
          </a:prstGeom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7F051DEC-F4A6-FA76-43DD-09DFBFD2F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807" y="1198560"/>
            <a:ext cx="7693772" cy="706964"/>
          </a:xfrm>
        </p:spPr>
        <p:txBody>
          <a:bodyPr/>
          <a:lstStyle/>
          <a:p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Struktura planowanych dochodów budżetowych w roku 2026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3350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C3935-2764-9E5D-0818-2FD7AF03A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B3D72D8C-403A-4FCD-FC50-C5B16BB37A04}"/>
              </a:ext>
            </a:extLst>
          </p:cNvPr>
          <p:cNvSpPr txBox="1">
            <a:spLocks/>
          </p:cNvSpPr>
          <p:nvPr/>
        </p:nvSpPr>
        <p:spPr>
          <a:xfrm>
            <a:off x="1683163" y="457481"/>
            <a:ext cx="7692866" cy="1231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dirty="0"/>
              <a:t>Dotacje inwestycyjne w 2026 roku</a:t>
            </a:r>
          </a:p>
        </p:txBody>
      </p:sp>
      <p:graphicFrame>
        <p:nvGraphicFramePr>
          <p:cNvPr id="3" name="Group 10">
            <a:extLst>
              <a:ext uri="{FF2B5EF4-FFF2-40B4-BE49-F238E27FC236}">
                <a16:creationId xmlns:a16="http://schemas.microsoft.com/office/drawing/2014/main" id="{556F8D55-B2FC-C5C3-7C40-9EDECFBEB4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412683"/>
              </p:ext>
            </p:extLst>
          </p:nvPr>
        </p:nvGraphicFramePr>
        <p:xfrm>
          <a:off x="635079" y="1828799"/>
          <a:ext cx="10921841" cy="3848727"/>
        </p:xfrm>
        <a:graphic>
          <a:graphicData uri="http://schemas.openxmlformats.org/drawingml/2006/table">
            <a:tbl>
              <a:tblPr/>
              <a:tblGrid>
                <a:gridCol w="933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741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Ogółem, w tym: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19 857 380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890536"/>
                  </a:ext>
                </a:extLst>
              </a:tr>
              <a:tr h="67721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Budowa kompleksów sportowych Orlik 2024 przy Hali Sportowej przy ul. Modlińskiej w Wieliszewie i Szkole Podstawowej przy ul. Kościelnej w Łajskach (środki rządowe, Ministerstwo Sportu i Turystyki)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2 100 000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850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Utworzenie sieci ścieżek rowerowych wokół Jeziora Zegrzyńskiego wraz z odcinkami uzupełniającymi, na terenie gmin: Nieporęt, Radzymin, Serock i Wieliszew (woj. mazowieckie)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2 072 803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267661"/>
                  </a:ext>
                </a:extLst>
              </a:tr>
              <a:tr h="499741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„Wieliszew dla czystego powietrza” w ramach programu Mazowsze dla czystego powietrza (woj. mazowieckie)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100 000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133778"/>
                  </a:ext>
                </a:extLst>
              </a:tr>
              <a:tr h="499741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Zagospodarowanie przestrzeni publicznej wokół Jeziora Wieliszewskiego (Polski Ład)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954 511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966462"/>
                  </a:ext>
                </a:extLst>
              </a:tr>
              <a:tr h="499741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Zagospodarowanie terenu przy Urzędzie Gminy (Polski Ład)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1 849 094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656218"/>
                  </a:ext>
                </a:extLst>
              </a:tr>
              <a:tr h="52070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 Budowa infrastruktury wodno-kanalizacyjnej na terenie Gminy Wieliszew (Polski Ład)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  <a:cs typeface="Segoe UI Light" panose="020B0502040204020203" pitchFamily="34" charset="0"/>
                        </a:rPr>
                        <a:t>12 780 972</a:t>
                      </a:r>
                    </a:p>
                  </a:txBody>
                  <a:tcPr marL="36000" marR="36000" marT="36000" marB="36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0F2A6B13-D56D-61E9-1B0A-60A173105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8" y="241372"/>
            <a:ext cx="469483" cy="5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89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Niebieski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3051</TotalTime>
  <Words>2981</Words>
  <Application>Microsoft Office PowerPoint</Application>
  <PresentationFormat>Panoramiczny</PresentationFormat>
  <Paragraphs>706</Paragraphs>
  <Slides>51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51</vt:i4>
      </vt:variant>
    </vt:vector>
  </HeadingPairs>
  <TitlesOfParts>
    <vt:vector size="59" baseType="lpstr">
      <vt:lpstr>Arial</vt:lpstr>
      <vt:lpstr>Calibri</vt:lpstr>
      <vt:lpstr>Candara</vt:lpstr>
      <vt:lpstr>Lato</vt:lpstr>
      <vt:lpstr>Segoe UI Light</vt:lpstr>
      <vt:lpstr>Verdana</vt:lpstr>
      <vt:lpstr>Wingdings 3</vt:lpstr>
      <vt:lpstr>Jon (sala konferencyjna)</vt:lpstr>
      <vt:lpstr>PROJEKT BUDŻETU GMINY WIELISZEW NA ROK 2026</vt:lpstr>
      <vt:lpstr>Założenia do projektu budżetu</vt:lpstr>
      <vt:lpstr>PLAN PODSTAWOWYCH WIELKOŚCI BUDŻETOWYCH  2026</vt:lpstr>
      <vt:lpstr>Plan podstawowych wielkości budżetowych </vt:lpstr>
      <vt:lpstr>DOCHODY GMINY  WIELISZEW 2026</vt:lpstr>
      <vt:lpstr>Plan dochodów według ważniejszych źródeł</vt:lpstr>
      <vt:lpstr>Prezentacja programu PowerPoint</vt:lpstr>
      <vt:lpstr>Struktura planowanych dochodów budżetowych w roku 2026 </vt:lpstr>
      <vt:lpstr>Prezentacja programu PowerPoint</vt:lpstr>
      <vt:lpstr>Prezentacja programu PowerPoint</vt:lpstr>
      <vt:lpstr>WYDATKI GMINY  WIELISZEW 2026</vt:lpstr>
      <vt:lpstr>Plan wydatków budżetowych  według kierunków </vt:lpstr>
      <vt:lpstr>Struktura planowanych wydatków budżetowych w roku 2026</vt:lpstr>
      <vt:lpstr>Plan wydatków majątkowych w roku 2026</vt:lpstr>
      <vt:lpstr>Struktura planowanych wydatków majątkowych w roku 2026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Gospodarka odpadami</vt:lpstr>
      <vt:lpstr>Bezpieczeństwo</vt:lpstr>
      <vt:lpstr>Prezentacja programu PowerPoint</vt:lpstr>
      <vt:lpstr>Prezentacja programu PowerPoint</vt:lpstr>
      <vt:lpstr>Prezentacja programu PowerPoint</vt:lpstr>
      <vt:lpstr>WIELOLETNIA PROGNOZA  FINANSOWA GMINY WIELISZEW NA LATA 2026-2041 i inne informacje</vt:lpstr>
      <vt:lpstr>Wieloletnia Prognoza Finansowa  na lata 2026-2041</vt:lpstr>
      <vt:lpstr>Wieloletnia Prognoza Finansowa  na lata 2026-2041</vt:lpstr>
      <vt:lpstr>Kwota planowanego długu gminy  w latach 2015-2041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DEMOGRAFIA I DANE STATYSTYCZNE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Aleksandra Maruszewska</dc:creator>
  <cp:lastModifiedBy>Paweł Kownacki</cp:lastModifiedBy>
  <cp:revision>128</cp:revision>
  <cp:lastPrinted>2025-12-19T08:37:06Z</cp:lastPrinted>
  <dcterms:created xsi:type="dcterms:W3CDTF">2025-05-28T09:48:42Z</dcterms:created>
  <dcterms:modified xsi:type="dcterms:W3CDTF">2025-12-22T10:49:15Z</dcterms:modified>
</cp:coreProperties>
</file>